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3"/>
  </p:notesMasterIdLst>
  <p:handoutMasterIdLst>
    <p:handoutMasterId r:id="rId14"/>
  </p:handoutMasterIdLst>
  <p:sldIdLst>
    <p:sldId id="264" r:id="rId3"/>
    <p:sldId id="269" r:id="rId4"/>
    <p:sldId id="274" r:id="rId5"/>
    <p:sldId id="266" r:id="rId6"/>
    <p:sldId id="270" r:id="rId7"/>
    <p:sldId id="276" r:id="rId8"/>
    <p:sldId id="272" r:id="rId9"/>
    <p:sldId id="271" r:id="rId10"/>
    <p:sldId id="273" r:id="rId11"/>
    <p:sldId id="277" r:id="rId12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31" d="100"/>
          <a:sy n="31" d="100"/>
        </p:scale>
        <p:origin x="-108" y="-28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ru-RU">
                <a:solidFill>
                  <a:schemeClr val="tx2"/>
                </a:solidFill>
              </a:rPr>
              <a:pPr/>
              <a:t>27.04.2015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ru-RU"/>
              <a:pPr/>
              <a:t>27.04.2015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ru-RU" noProof="0" smtClean="0"/>
              <a:pPr/>
              <a:t>27.04.2015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08396" y="1"/>
            <a:ext cx="7872561" cy="4797426"/>
          </a:xfrm>
        </p:spPr>
        <p:txBody>
          <a:bodyPr>
            <a:normAutofit/>
          </a:bodyPr>
          <a:lstStyle/>
          <a:p>
            <a:pPr algn="l" defTabSz="1216152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b="1" i="0" baseline="0" dirty="0" smtClean="0">
                <a:solidFill>
                  <a:srgbClr val="374C81"/>
                </a:solidFill>
                <a:latin typeface="Century Gothic"/>
                <a:ea typeface="+mj-ea"/>
                <a:cs typeface="+mj-cs"/>
              </a:rPr>
              <a:t>Нескучные встречи в «Художественном музее»</a:t>
            </a:r>
            <a:br>
              <a:rPr lang="ru-RU" sz="5400" b="1" i="0" baseline="0" dirty="0" smtClean="0">
                <a:solidFill>
                  <a:srgbClr val="374C81"/>
                </a:solidFill>
                <a:latin typeface="Century Gothic"/>
                <a:ea typeface="+mj-ea"/>
                <a:cs typeface="+mj-cs"/>
              </a:rPr>
            </a:br>
            <a:r>
              <a:rPr lang="ru-RU" b="1" dirty="0" smtClean="0">
                <a:solidFill>
                  <a:srgbClr val="374C81"/>
                </a:solidFill>
                <a:latin typeface="Century Gothic"/>
              </a:rPr>
              <a:t>Самара, 2014-15</a:t>
            </a:r>
            <a:endParaRPr lang="ru-RU" sz="5400" b="1" i="0" baseline="0" dirty="0">
              <a:solidFill>
                <a:srgbClr val="374C81"/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214422"/>
            <a:ext cx="10309254" cy="422594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Учащиеся провели экскурсии по темам: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/>
              <a:t> </a:t>
            </a:r>
            <a:r>
              <a:rPr lang="ru-RU" sz="3200" b="1" dirty="0" smtClean="0"/>
              <a:t>  Законы отражения и преломления в написании  картин при изображении воды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/>
              <a:t>  Роль законов отражения , преломления в написании белого цвета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/>
              <a:t> </a:t>
            </a:r>
            <a:r>
              <a:rPr lang="ru-RU" sz="3200" b="1" dirty="0" smtClean="0"/>
              <a:t>Цвет в живописи импрессионистов и модернистов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/>
              <a:t>Ассоциации, возникающие при сравнении живописи модернистов и теории относительности Эйнштейна</a:t>
            </a:r>
            <a:endParaRPr lang="ru-RU" sz="3200" b="1" dirty="0"/>
          </a:p>
        </p:txBody>
      </p:sp>
      <p:pic>
        <p:nvPicPr>
          <p:cNvPr id="5" name="Рисунок 4" descr="Куинджи Архип Иванович 1842-1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466"/>
            <a:ext cx="8880494" cy="6722534"/>
          </a:xfrm>
          <a:prstGeom prst="rect">
            <a:avLst/>
          </a:prstGeom>
        </p:spPr>
      </p:pic>
      <p:pic>
        <p:nvPicPr>
          <p:cNvPr id="6" name="Рисунок 5" descr="Саврасов Алексей Кондратьевич Зимний пейза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05369" cy="6858000"/>
          </a:xfrm>
          <a:prstGeom prst="rect">
            <a:avLst/>
          </a:prstGeom>
        </p:spPr>
      </p:pic>
      <p:pic>
        <p:nvPicPr>
          <p:cNvPr id="7" name="Рисунок 6" descr="DSC064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6694" y="1071546"/>
            <a:ext cx="4786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БЕЛЫЙ ЦВЕТ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DSC064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10" name="Рисунок 9" descr="DSC064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11" name="Рисунок 10" descr="Айвазовский Иван Перед Алупкой в Крыму. Лодка в море 18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567026" cy="6858000"/>
          </a:xfrm>
          <a:prstGeom prst="rect">
            <a:avLst/>
          </a:prstGeom>
        </p:spPr>
      </p:pic>
      <p:pic>
        <p:nvPicPr>
          <p:cNvPr id="12" name="Рисунок 11" descr="Верещагин Пётр Петрович Вид нижнего Новгород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372" y="0"/>
            <a:ext cx="9123725" cy="6858000"/>
          </a:xfrm>
          <a:prstGeom prst="rect">
            <a:avLst/>
          </a:prstGeom>
        </p:spPr>
      </p:pic>
      <p:pic>
        <p:nvPicPr>
          <p:cNvPr id="13" name="Рисунок 12" descr="Клодт ффон Юргенсбург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0595006" cy="7204604"/>
          </a:xfrm>
          <a:prstGeom prst="rect">
            <a:avLst/>
          </a:prstGeom>
        </p:spPr>
      </p:pic>
      <p:pic>
        <p:nvPicPr>
          <p:cNvPr id="14" name="Рисунок 13" descr="Куинджи Архип Иванович Море Арабский восто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810" y="0"/>
            <a:ext cx="8380428" cy="6947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79570" y="857232"/>
            <a:ext cx="557216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4800" b="1" dirty="0" smtClean="0">
                <a:solidFill>
                  <a:schemeClr val="bg1"/>
                </a:solidFill>
              </a:rPr>
              <a:t>ВОДА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Д.Д.Бурлюк  «Волы» (1907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3686" y="0"/>
            <a:ext cx="8880494" cy="7021141"/>
          </a:xfrm>
          <a:prstGeom prst="rect">
            <a:avLst/>
          </a:prstGeom>
        </p:spPr>
      </p:pic>
      <p:pic>
        <p:nvPicPr>
          <p:cNvPr id="17" name="Рисунок 16" descr="Коровин Константин Алексеевич Парники холст масло 190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-357214"/>
            <a:ext cx="9934126" cy="7884227"/>
          </a:xfrm>
          <a:prstGeom prst="rect">
            <a:avLst/>
          </a:prstGeom>
        </p:spPr>
      </p:pic>
      <p:pic>
        <p:nvPicPr>
          <p:cNvPr id="18" name="Рисунок 17" descr="Туржанский Леонид Виктрович.1916 холст масло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71480"/>
            <a:ext cx="12133423" cy="54448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37288" y="1357298"/>
            <a:ext cx="535785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379636" y="2071678"/>
            <a:ext cx="70009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ЦВЕТ В ЖИВОПИСИ ИМПРЕССИОНИСТОВ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 descr="Постройка дома. О.В. Розанова 1913.jpe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79504" y="0"/>
            <a:ext cx="8809055" cy="74637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94016" y="642918"/>
            <a:ext cx="49292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СТО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372" y="0"/>
            <a:ext cx="10609539" cy="168753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ЭКСКУРСИЯ ДЛЯ УЧИТЕЛЕЙ в Художественном музее, где методист музея </a:t>
            </a:r>
            <a:r>
              <a:rPr lang="ru-RU" sz="3200" b="1" dirty="0" err="1" smtClean="0"/>
              <a:t>Чибикова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Инга</a:t>
            </a:r>
            <a:r>
              <a:rPr lang="ru-RU" sz="3200" b="1" dirty="0" smtClean="0"/>
              <a:t> Юрьевна знакомит с возможностями музейной педагогики</a:t>
            </a:r>
            <a:endParaRPr lang="ru-RU" sz="3200" b="1" dirty="0"/>
          </a:p>
        </p:txBody>
      </p:sp>
      <p:pic>
        <p:nvPicPr>
          <p:cNvPr id="1026" name="Picture 2" descr="H:\музей и дети\музей\DSC04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562" y="2285992"/>
            <a:ext cx="5047331" cy="3785676"/>
          </a:xfrm>
          <a:prstGeom prst="rect">
            <a:avLst/>
          </a:prstGeom>
          <a:noFill/>
        </p:spPr>
      </p:pic>
      <p:pic>
        <p:nvPicPr>
          <p:cNvPr id="1027" name="Picture 3" descr="H:\музей и дети\музей\DSC04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933" y="1785926"/>
            <a:ext cx="5642769" cy="4232275"/>
          </a:xfrm>
          <a:prstGeom prst="rect">
            <a:avLst/>
          </a:prstGeom>
          <a:noFill/>
        </p:spPr>
      </p:pic>
      <p:pic>
        <p:nvPicPr>
          <p:cNvPr id="1028" name="Picture 4" descr="H:\музей и дети\музей\DSC04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248" y="2071678"/>
            <a:ext cx="5284799" cy="3963785"/>
          </a:xfrm>
          <a:prstGeom prst="rect">
            <a:avLst/>
          </a:prstGeom>
          <a:noFill/>
        </p:spPr>
      </p:pic>
      <p:pic>
        <p:nvPicPr>
          <p:cNvPr id="1029" name="Picture 5" descr="H:\музей и дети\музей\DSC04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0098" y="1643050"/>
            <a:ext cx="5784852" cy="4338842"/>
          </a:xfrm>
          <a:prstGeom prst="rect">
            <a:avLst/>
          </a:prstGeom>
          <a:noFill/>
        </p:spPr>
      </p:pic>
      <p:pic>
        <p:nvPicPr>
          <p:cNvPr id="1030" name="Picture 6" descr="H:\музей и дети\музей\DSC048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248" y="2071677"/>
            <a:ext cx="5286412" cy="3964995"/>
          </a:xfrm>
          <a:prstGeom prst="rect">
            <a:avLst/>
          </a:prstGeom>
          <a:noFill/>
        </p:spPr>
      </p:pic>
      <p:pic>
        <p:nvPicPr>
          <p:cNvPr id="1031" name="Picture 7" descr="H:\музей и дети\музей\DSC048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5784" y="1571612"/>
            <a:ext cx="6119000" cy="4589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248" y="3857628"/>
            <a:ext cx="8072494" cy="264320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 октябре месяце Самарская школа № 35 провела выездное заседание школьных методических объединений учителей на базе «Художественного музея». Методист музея подарила учителям методическую литературу «Уроки физики, химии, математики в музее». Провела обзорную экскурсию по экспозициям музея</a:t>
            </a:r>
            <a:endParaRPr lang="ru-RU" sz="36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248" y="0"/>
            <a:ext cx="7959450" cy="193992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Интерактивная историческая экскурсия «Сокровища  Фон </a:t>
            </a:r>
            <a:r>
              <a:rPr lang="ru-RU" sz="3600" b="1" dirty="0" err="1" smtClean="0"/>
              <a:t>Вакано</a:t>
            </a:r>
            <a:r>
              <a:rPr lang="ru-RU" sz="3600" b="1" dirty="0" smtClean="0"/>
              <a:t>»  (Краеведение)</a:t>
            </a:r>
            <a:endParaRPr lang="ru-RU" sz="3600" b="1" dirty="0"/>
          </a:p>
        </p:txBody>
      </p:sp>
      <p:pic>
        <p:nvPicPr>
          <p:cNvPr id="2050" name="Picture 2" descr="H:\музей и дети\дети\фото\1 сентябряя\DSC04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322" y="2357430"/>
            <a:ext cx="5357850" cy="4018576"/>
          </a:xfrm>
          <a:prstGeom prst="rect">
            <a:avLst/>
          </a:prstGeom>
          <a:noFill/>
        </p:spPr>
      </p:pic>
      <p:pic>
        <p:nvPicPr>
          <p:cNvPr id="2051" name="Picture 3" descr="H:\музей и дети\дети\фото\1 сентябряя\DSC04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3884" y="2285992"/>
            <a:ext cx="5429002" cy="4071942"/>
          </a:xfrm>
          <a:prstGeom prst="rect">
            <a:avLst/>
          </a:prstGeom>
          <a:noFill/>
        </p:spPr>
      </p:pic>
      <p:pic>
        <p:nvPicPr>
          <p:cNvPr id="2052" name="Picture 4" descr="H:\музей и дети\дети\фото\1 сентябряя\DSC04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2446" y="2000240"/>
            <a:ext cx="5927728" cy="4446004"/>
          </a:xfrm>
          <a:prstGeom prst="rect">
            <a:avLst/>
          </a:prstGeom>
          <a:noFill/>
        </p:spPr>
      </p:pic>
      <p:pic>
        <p:nvPicPr>
          <p:cNvPr id="2053" name="Picture 5" descr="H:\музей и дети\дети\фото\1 сентябряя\DSC04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1008" y="1874986"/>
            <a:ext cx="6072230" cy="4554385"/>
          </a:xfrm>
          <a:prstGeom prst="rect">
            <a:avLst/>
          </a:prstGeom>
          <a:noFill/>
        </p:spPr>
      </p:pic>
      <p:pic>
        <p:nvPicPr>
          <p:cNvPr id="2054" name="Picture 6" descr="H:\музей и дети\дети\фото\1 сентябряя\DSC046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2445" y="1928802"/>
            <a:ext cx="6000511" cy="450059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22314" y="2143116"/>
            <a:ext cx="87154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Воспользовавшись возможностью поучаствовать в поисках сокровищ, учащиеся провели урок краеведения в «Художественном музее, где познакомились с историей приобретения  музеем коллекции «Восточного зала», узнали много интересного из истории экспонатов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248" y="0"/>
            <a:ext cx="8030888" cy="1439863"/>
          </a:xfrm>
        </p:spPr>
        <p:txBody>
          <a:bodyPr>
            <a:normAutofit/>
          </a:bodyPr>
          <a:lstStyle/>
          <a:p>
            <a:r>
              <a:rPr lang="ru-RU" sz="3900" b="1" dirty="0" err="1" smtClean="0"/>
              <a:t>Лермонтовский</a:t>
            </a:r>
            <a:r>
              <a:rPr lang="ru-RU" sz="3900" b="1" dirty="0" smtClean="0"/>
              <a:t> вечер (урок </a:t>
            </a:r>
            <a:r>
              <a:rPr lang="ru-RU" sz="3600" b="1" dirty="0" smtClean="0"/>
              <a:t>литературы для 10-11 класса)</a:t>
            </a:r>
            <a:endParaRPr lang="ru-RU" sz="3600" b="1" dirty="0"/>
          </a:p>
        </p:txBody>
      </p:sp>
      <p:pic>
        <p:nvPicPr>
          <p:cNvPr id="3074" name="Picture 2" descr="H:\музей и дети\дети\фото\лермонтов\DSC04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8132" y="1571612"/>
            <a:ext cx="6427794" cy="4821071"/>
          </a:xfrm>
          <a:prstGeom prst="rect">
            <a:avLst/>
          </a:prstGeom>
          <a:noFill/>
        </p:spPr>
      </p:pic>
      <p:pic>
        <p:nvPicPr>
          <p:cNvPr id="3075" name="Picture 3" descr="H:\музей и дети\дети\фото\лермонтов\DSC04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8132" y="1554156"/>
            <a:ext cx="6500858" cy="4875872"/>
          </a:xfrm>
          <a:prstGeom prst="rect">
            <a:avLst/>
          </a:prstGeom>
          <a:noFill/>
        </p:spPr>
      </p:pic>
      <p:pic>
        <p:nvPicPr>
          <p:cNvPr id="3076" name="Picture 4" descr="H:\музей и дети\дети\фото\лермонтов\DSC04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6694" y="1500154"/>
            <a:ext cx="6643734" cy="4983035"/>
          </a:xfrm>
          <a:prstGeom prst="rect">
            <a:avLst/>
          </a:prstGeom>
          <a:noFill/>
        </p:spPr>
      </p:pic>
      <p:pic>
        <p:nvPicPr>
          <p:cNvPr id="3077" name="Picture 5" descr="H:\музей и дети\дети\фото\лермонтов\DSC047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5256" y="1428736"/>
            <a:ext cx="6715172" cy="5036615"/>
          </a:xfrm>
          <a:prstGeom prst="rect">
            <a:avLst/>
          </a:prstGeom>
          <a:noFill/>
        </p:spPr>
      </p:pic>
      <p:pic>
        <p:nvPicPr>
          <p:cNvPr id="3078" name="Picture 6" descr="H:\музей и дети\дети\фото\лермонтов\DSC047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3818" y="1357298"/>
            <a:ext cx="6762449" cy="5072074"/>
          </a:xfrm>
          <a:prstGeom prst="rect">
            <a:avLst/>
          </a:prstGeom>
          <a:noFill/>
        </p:spPr>
      </p:pic>
      <p:pic>
        <p:nvPicPr>
          <p:cNvPr id="3079" name="Picture 7" descr="H:\музей и дети\дети\фото\лермонтов\DSC04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3818" y="1357298"/>
            <a:ext cx="6786610" cy="5090195"/>
          </a:xfrm>
          <a:prstGeom prst="rect">
            <a:avLst/>
          </a:prstGeom>
          <a:noFill/>
        </p:spPr>
      </p:pic>
      <p:pic>
        <p:nvPicPr>
          <p:cNvPr id="3080" name="Picture 8" descr="H:\музей и дети\дети\фото\лермонтов\DSC0477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2380" y="1357298"/>
            <a:ext cx="6762788" cy="5072329"/>
          </a:xfrm>
          <a:prstGeom prst="rect">
            <a:avLst/>
          </a:prstGeom>
          <a:noFill/>
        </p:spPr>
      </p:pic>
      <p:pic>
        <p:nvPicPr>
          <p:cNvPr id="3081" name="Picture 9" descr="H:\музей и дети\дети\фото\лермонтов\Копия DSC04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5190" y="1340376"/>
            <a:ext cx="7143800" cy="53581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248" y="4143380"/>
            <a:ext cx="8523304" cy="201134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На уроке литературы в художественном музее учащиеся познакомились с современниками М.Ю. Лермонтова (посетив экскурсию). Стали участниками </a:t>
            </a:r>
            <a:r>
              <a:rPr lang="ru-RU" sz="3200" b="1" dirty="0" smtClean="0"/>
              <a:t> </a:t>
            </a:r>
            <a:r>
              <a:rPr lang="ru-RU" sz="3200" b="1" dirty="0" smtClean="0"/>
              <a:t>литературно-музыкальной композиции совместно со студентами института культуры.</a:t>
            </a:r>
          </a:p>
          <a:p>
            <a:r>
              <a:rPr lang="ru-RU" sz="3200" b="1" dirty="0" smtClean="0"/>
              <a:t>Поучаствовали в интерактивной викторине  с использованием экспонатов музея и даже смогли принять участие в инсценировке бала (танцевали вальс)</a:t>
            </a:r>
            <a:endParaRPr lang="ru-RU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686" y="0"/>
            <a:ext cx="7008574" cy="1296987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Внеклассное мероприятие «Культура чаепития»</a:t>
            </a:r>
            <a:endParaRPr lang="ru-RU" sz="3600" b="1" dirty="0"/>
          </a:p>
        </p:txBody>
      </p:sp>
      <p:pic>
        <p:nvPicPr>
          <p:cNvPr id="4098" name="Picture 2" descr="H:\музей и дети\дети\фото\чаепитие\DSC05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10" y="1340376"/>
            <a:ext cx="7356487" cy="5517624"/>
          </a:xfrm>
          <a:prstGeom prst="rect">
            <a:avLst/>
          </a:prstGeom>
          <a:noFill/>
        </p:spPr>
      </p:pic>
      <p:pic>
        <p:nvPicPr>
          <p:cNvPr id="4103" name="Picture 7" descr="H:\музей и дети\дети\фото\чаепитие\DSC05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48" y="1411673"/>
            <a:ext cx="7261429" cy="5446327"/>
          </a:xfrm>
          <a:prstGeom prst="rect">
            <a:avLst/>
          </a:prstGeom>
          <a:noFill/>
        </p:spPr>
      </p:pic>
      <p:pic>
        <p:nvPicPr>
          <p:cNvPr id="4104" name="Picture 8" descr="H:\музей и дети\дети\фото\чаепитие\DSC05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10" y="1339155"/>
            <a:ext cx="7358114" cy="5518845"/>
          </a:xfrm>
          <a:prstGeom prst="rect">
            <a:avLst/>
          </a:prstGeom>
          <a:noFill/>
        </p:spPr>
      </p:pic>
      <p:pic>
        <p:nvPicPr>
          <p:cNvPr id="4105" name="Picture 9" descr="H:\музей и дети\дети\фото\чаепитие\DSC05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810" y="1392738"/>
            <a:ext cx="7286676" cy="5465262"/>
          </a:xfrm>
          <a:prstGeom prst="rect">
            <a:avLst/>
          </a:prstGeom>
          <a:noFill/>
        </p:spPr>
      </p:pic>
      <p:pic>
        <p:nvPicPr>
          <p:cNvPr id="4106" name="Picture 10" descr="H:\музей и дети\дети\фото\чаепитие\DSC057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810" y="1392738"/>
            <a:ext cx="7286676" cy="5465262"/>
          </a:xfrm>
          <a:prstGeom prst="rect">
            <a:avLst/>
          </a:prstGeom>
          <a:noFill/>
        </p:spPr>
      </p:pic>
      <p:pic>
        <p:nvPicPr>
          <p:cNvPr id="4107" name="Picture 11" descr="H:\музей и дети\дети\фото\чаепитие\DSC057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810" y="1446318"/>
            <a:ext cx="7215238" cy="5411682"/>
          </a:xfrm>
          <a:prstGeom prst="rect">
            <a:avLst/>
          </a:prstGeom>
          <a:noFill/>
        </p:spPr>
      </p:pic>
      <p:pic>
        <p:nvPicPr>
          <p:cNvPr id="4109" name="Picture 13" descr="H:\музей и дети\дети\фото\чаепитие\DSC057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7367" y="1428737"/>
            <a:ext cx="7238681" cy="5429264"/>
          </a:xfrm>
          <a:prstGeom prst="rect">
            <a:avLst/>
          </a:prstGeom>
          <a:noFill/>
        </p:spPr>
      </p:pic>
      <p:pic>
        <p:nvPicPr>
          <p:cNvPr id="4110" name="Picture 14" descr="H:\музей и дети\дети\фото\чаепитие\DSC05725JP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248" y="1424658"/>
            <a:ext cx="7215238" cy="5433342"/>
          </a:xfrm>
          <a:prstGeom prst="rect">
            <a:avLst/>
          </a:prstGeom>
          <a:noFill/>
        </p:spPr>
      </p:pic>
      <p:pic>
        <p:nvPicPr>
          <p:cNvPr id="4111" name="Picture 15" descr="H:\музей и дети\дети\фото\чаепитие\DSC05759JP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248" y="1357298"/>
            <a:ext cx="7215238" cy="54333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124" y="857232"/>
            <a:ext cx="10001320" cy="50006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Ц</a:t>
            </a:r>
            <a:r>
              <a:rPr lang="ru-RU" sz="2400" b="1" dirty="0" smtClean="0"/>
              <a:t>вет в картинах художников. Экскурсия </a:t>
            </a:r>
            <a:r>
              <a:rPr lang="ru-RU" sz="2400" b="1" dirty="0" err="1" smtClean="0"/>
              <a:t>Инги</a:t>
            </a:r>
            <a:r>
              <a:rPr lang="ru-RU" sz="2400" b="1" dirty="0" smtClean="0"/>
              <a:t> Юрьевны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686" y="0"/>
            <a:ext cx="7643866" cy="868359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Урок физики «Цвет и свет»</a:t>
            </a:r>
            <a:endParaRPr lang="ru-RU" sz="4000" b="1" dirty="0"/>
          </a:p>
        </p:txBody>
      </p:sp>
      <p:pic>
        <p:nvPicPr>
          <p:cNvPr id="5122" name="Picture 2" descr="H:\музей и дети\мои разработки\галерея\DSC06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504" y="1785926"/>
            <a:ext cx="6286544" cy="4715129"/>
          </a:xfrm>
          <a:prstGeom prst="rect">
            <a:avLst/>
          </a:prstGeom>
          <a:noFill/>
        </p:spPr>
      </p:pic>
      <p:pic>
        <p:nvPicPr>
          <p:cNvPr id="5123" name="Picture 3" descr="H:\музей и дети\мои разработки\галерея\DSC06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942" y="1571612"/>
            <a:ext cx="6500858" cy="4875872"/>
          </a:xfrm>
          <a:prstGeom prst="rect">
            <a:avLst/>
          </a:prstGeom>
          <a:noFill/>
        </p:spPr>
      </p:pic>
      <p:pic>
        <p:nvPicPr>
          <p:cNvPr id="5124" name="Picture 4" descr="H:\музей и дети\мои разработки\галерея\DSC06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9504" y="1428736"/>
            <a:ext cx="6667203" cy="5000636"/>
          </a:xfrm>
          <a:prstGeom prst="rect">
            <a:avLst/>
          </a:prstGeom>
          <a:noFill/>
        </p:spPr>
      </p:pic>
      <p:pic>
        <p:nvPicPr>
          <p:cNvPr id="5125" name="Picture 5" descr="H:\музей и дети\мои разработки\галерея\DSC063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6628" y="1357298"/>
            <a:ext cx="6738147" cy="5053847"/>
          </a:xfrm>
          <a:prstGeom prst="rect">
            <a:avLst/>
          </a:prstGeom>
          <a:noFill/>
        </p:spPr>
      </p:pic>
      <p:pic>
        <p:nvPicPr>
          <p:cNvPr id="5126" name="Picture 6" descr="H:\музей и дети\мои разработки\галерея\DSC063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6628" y="1267974"/>
            <a:ext cx="6881574" cy="5161422"/>
          </a:xfrm>
          <a:prstGeom prst="rect">
            <a:avLst/>
          </a:prstGeom>
          <a:noFill/>
        </p:spPr>
      </p:pic>
      <p:pic>
        <p:nvPicPr>
          <p:cNvPr id="5127" name="Picture 7" descr="H:\музей и дети\мои разработки\галерея\DSC063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6628" y="1266784"/>
            <a:ext cx="6929486" cy="5197358"/>
          </a:xfrm>
          <a:prstGeom prst="rect">
            <a:avLst/>
          </a:prstGeom>
          <a:noFill/>
        </p:spPr>
      </p:pic>
      <p:pic>
        <p:nvPicPr>
          <p:cNvPr id="5128" name="Picture 8" descr="H:\музей и дети\мои разработки\галерея\DSC06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6628" y="1303451"/>
            <a:ext cx="6929486" cy="5197358"/>
          </a:xfrm>
          <a:prstGeom prst="rect">
            <a:avLst/>
          </a:prstGeom>
          <a:noFill/>
        </p:spPr>
      </p:pic>
      <p:pic>
        <p:nvPicPr>
          <p:cNvPr id="5129" name="Picture 9" descr="H:\музей и дети\мои разработки\галерея\DSC063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36628" y="1375156"/>
            <a:ext cx="6929486" cy="5197358"/>
          </a:xfrm>
          <a:prstGeom prst="rect">
            <a:avLst/>
          </a:prstGeom>
          <a:noFill/>
        </p:spPr>
      </p:pic>
      <p:pic>
        <p:nvPicPr>
          <p:cNvPr id="5130" name="Picture 10" descr="H:\музей и дети\мои разработки\галерея\DSC064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9438" y="1357298"/>
            <a:ext cx="7333926" cy="5500702"/>
          </a:xfrm>
          <a:prstGeom prst="rect">
            <a:avLst/>
          </a:prstGeom>
          <a:noFill/>
        </p:spPr>
      </p:pic>
      <p:pic>
        <p:nvPicPr>
          <p:cNvPr id="5131" name="Picture 11" descr="H:\музей и дети\мои разработки\галерея\DSC064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6562" y="1285860"/>
            <a:ext cx="7429172" cy="5572140"/>
          </a:xfrm>
          <a:prstGeom prst="rect">
            <a:avLst/>
          </a:prstGeom>
          <a:noFill/>
        </p:spPr>
      </p:pic>
      <p:pic>
        <p:nvPicPr>
          <p:cNvPr id="5132" name="Picture 12" descr="H:\музей и дети\мои разработки\галерея\DSC0642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6562" y="1285576"/>
            <a:ext cx="7429552" cy="5572424"/>
          </a:xfrm>
          <a:prstGeom prst="rect">
            <a:avLst/>
          </a:prstGeom>
          <a:noFill/>
        </p:spPr>
      </p:pic>
      <p:pic>
        <p:nvPicPr>
          <p:cNvPr id="5133" name="Picture 13" descr="H:\музей и дети\мои разработки\галерея\DSC0643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6558" y="1255380"/>
            <a:ext cx="7429173" cy="55721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48" y="1142984"/>
            <a:ext cx="8572560" cy="100013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Дети выступили в роли экскурсоводов по галерее физических явлений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562" y="500042"/>
            <a:ext cx="7008574" cy="65404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Урок физики «Цвет и свет»</a:t>
            </a:r>
            <a:endParaRPr lang="ru-RU" sz="3600" b="1" dirty="0"/>
          </a:p>
        </p:txBody>
      </p:sp>
      <p:pic>
        <p:nvPicPr>
          <p:cNvPr id="6147" name="Picture 3" descr="H:\музей и дети\мои разработки\галерея\DSC06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818" y="2143116"/>
            <a:ext cx="5357030" cy="4017961"/>
          </a:xfrm>
          <a:prstGeom prst="rect">
            <a:avLst/>
          </a:prstGeom>
          <a:noFill/>
        </p:spPr>
      </p:pic>
      <p:pic>
        <p:nvPicPr>
          <p:cNvPr id="6149" name="Picture 5" descr="H:\музей и дети\мои разработки\галерея\IMG_2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8066" y="2071678"/>
            <a:ext cx="6107949" cy="4071966"/>
          </a:xfrm>
          <a:prstGeom prst="rect">
            <a:avLst/>
          </a:prstGeom>
          <a:noFill/>
        </p:spPr>
      </p:pic>
      <p:pic>
        <p:nvPicPr>
          <p:cNvPr id="6151" name="Picture 7" descr="H:\музей и дети\мои разработки\галерея\DSC06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68833" y="2496795"/>
            <a:ext cx="4544577" cy="34085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opka-knig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F3C251-2A44-472B-8189-0695C2D74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Stopka-knig</Template>
  <TotalTime>0</TotalTime>
  <Words>257</Words>
  <Application>Microsoft Office PowerPoint</Application>
  <PresentationFormat>Произвольный</PresentationFormat>
  <Paragraphs>22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Stopka-knig</vt:lpstr>
      <vt:lpstr>Нескучные встречи в «Художественном музее» Самара, 2014-15</vt:lpstr>
      <vt:lpstr>ЭКСКУРСИЯ ДЛЯ УЧИТЕЛЕЙ в Художественном музее, где методист музея Чибикова Инга Юрьевна знакомит с возможностями музейной педагогики</vt:lpstr>
      <vt:lpstr>Слайд 3</vt:lpstr>
      <vt:lpstr>Слайд 4</vt:lpstr>
      <vt:lpstr>Слайд 5</vt:lpstr>
      <vt:lpstr>Слайд 6</vt:lpstr>
      <vt:lpstr>Слайд 7</vt:lpstr>
      <vt:lpstr>Цвет в картинах художников. Экскурсия Инги Юрьевны</vt:lpstr>
      <vt:lpstr>Дети выступили в роли экскурсоводов по галерее физических явлений</vt:lpstr>
      <vt:lpstr>Слайд 10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2015-04-27T19:39:17Z</dcterms:created>
  <dcterms:modified xsi:type="dcterms:W3CDTF">2015-04-27T21:31:14Z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