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278" r:id="rId7"/>
    <p:sldId id="258" r:id="rId8"/>
    <p:sldId id="287" r:id="rId9"/>
    <p:sldId id="259" r:id="rId10"/>
    <p:sldId id="281" r:id="rId11"/>
    <p:sldId id="282" r:id="rId12"/>
    <p:sldId id="283" r:id="rId13"/>
    <p:sldId id="284" r:id="rId14"/>
    <p:sldId id="285" r:id="rId15"/>
    <p:sldId id="279" r:id="rId16"/>
    <p:sldId id="286" r:id="rId17"/>
    <p:sldId id="260" r:id="rId18"/>
    <p:sldId id="274" r:id="rId19"/>
    <p:sldId id="261" r:id="rId20"/>
    <p:sldId id="288" r:id="rId21"/>
    <p:sldId id="263" r:id="rId22"/>
    <p:sldId id="275" r:id="rId2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Daytona Pro Light"/>
        <a:ea typeface="Calibri Light" pitchFamily="34" charset="0"/>
        <a:cs typeface="Calibri Light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Daytona Pro Light"/>
        <a:ea typeface="Calibri Light" pitchFamily="34" charset="0"/>
        <a:cs typeface="Calibri Light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Daytona Pro Light"/>
        <a:ea typeface="Calibri Light" pitchFamily="34" charset="0"/>
        <a:cs typeface="Calibri Light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Daytona Pro Light"/>
        <a:ea typeface="Calibri Light" pitchFamily="34" charset="0"/>
        <a:cs typeface="Calibri Light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Daytona Pro Light"/>
        <a:ea typeface="Calibri Light" pitchFamily="34" charset="0"/>
        <a:cs typeface="Calibri Light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Daytona Pro Light"/>
        <a:ea typeface="Calibri Light" pitchFamily="34" charset="0"/>
        <a:cs typeface="Calibri Light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Daytona Pro Light"/>
        <a:ea typeface="Calibri Light" pitchFamily="34" charset="0"/>
        <a:cs typeface="Calibri Light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Daytona Pro Light"/>
        <a:ea typeface="Calibri Light" pitchFamily="34" charset="0"/>
        <a:cs typeface="Calibri Light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Daytona Pro Light"/>
        <a:ea typeface="Calibri Light" pitchFamily="34" charset="0"/>
        <a:cs typeface="Calibri Light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3C6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31" autoAdjust="0"/>
    <p:restoredTop sz="86422" autoAdjust="0"/>
  </p:normalViewPr>
  <p:slideViewPr>
    <p:cSldViewPr snapToGrid="0">
      <p:cViewPr varScale="1">
        <p:scale>
          <a:sx n="54" d="100"/>
          <a:sy n="54" d="100"/>
        </p:scale>
        <p:origin x="-108" y="-3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52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lang="ru-RU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ru-RU"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CBFE751-DF67-4A1E-A180-E5218716CFDB}" type="datetime1">
              <a:rPr/>
              <a:pPr>
                <a:defRPr/>
              </a:pPr>
              <a:t>17.04.2024</a:t>
            </a:fld>
            <a:endParaRPr dirty="0"/>
          </a:p>
        </p:txBody>
      </p:sp>
      <p:sp>
        <p:nvSpPr>
          <p:cNvPr id="4" name="Нижний колонтитул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lang="ru-RU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ru-RU"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CC18EF8-8642-442A-A391-2648B348CFD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5681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lang="ru-RU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ru-RU"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10C2D2A-3A7D-4308-A124-21A452A7B1B7}" type="datetime1">
              <a:rPr/>
              <a:pPr>
                <a:defRPr/>
              </a:pPr>
              <a:t>17.04.2024</a:t>
            </a:fld>
            <a:endParaRPr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/>
            <a:r>
              <a:rPr lang="ru-RU" noProof="0"/>
              <a:t>Щелкните, чтобы изменить стили текста образца слайда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lang="ru-RU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ru-RU"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D7DC59D-EB53-479E-AA01-26280238F77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95343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7840E3-CEAE-48F2-B083-562D95E43105}" type="slidenum">
              <a:rPr>
                <a:ea typeface="Calibri Light" pitchFamily="34" charset="0"/>
                <a:cs typeface="Calibri Light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>
              <a:ea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BA3DFD-AE1A-495B-9E30-100E311E1F10}" type="slidenum">
              <a:rPr>
                <a:ea typeface="Calibri Light" pitchFamily="34" charset="0"/>
                <a:cs typeface="Calibri Light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>
              <a:ea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7CA2AB-1109-4EAF-9E6C-6E40999C24CB}" type="slidenum">
              <a:rPr>
                <a:ea typeface="Calibri Light" pitchFamily="34" charset="0"/>
                <a:cs typeface="Calibri Light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>
              <a:ea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A94A59-ABBC-4923-928F-07A45222B557}" type="slidenum">
              <a:rPr>
                <a:ea typeface="Calibri Light" pitchFamily="34" charset="0"/>
                <a:cs typeface="Calibri Light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>
              <a:ea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FDA545-EE15-4A60-9EAF-0067A867DE6E}" type="slidenum">
              <a:rPr>
                <a:ea typeface="Calibri Light" pitchFamily="34" charset="0"/>
                <a:cs typeface="Calibri Light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>
              <a:ea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8DE69A-7916-44CD-B95D-43BFA4AE25FD}" type="slidenum">
              <a:rPr>
                <a:ea typeface="Calibri Light" pitchFamily="34" charset="0"/>
                <a:cs typeface="Calibri Light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>
              <a:ea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90927D-E6C0-4869-AA5B-72783D7DD121}" type="slidenum">
              <a:rPr>
                <a:ea typeface="Calibri Light" pitchFamily="34" charset="0"/>
                <a:cs typeface="Calibri Light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>
              <a:ea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23E34A-EB93-457A-8272-B2433ED7043B}" type="slidenum">
              <a:rPr>
                <a:ea typeface="Calibri Light" pitchFamily="34" charset="0"/>
                <a:cs typeface="Calibri Light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>
              <a:ea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1E8353-DB21-454F-86A8-26278958AD9E}" type="slidenum">
              <a:rPr>
                <a:ea typeface="Calibri Light" pitchFamily="34" charset="0"/>
                <a:cs typeface="Calibri Light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>
              <a:ea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1D8E6C-81EF-4D6F-99AC-F63CD98FCC59}" type="slidenum">
              <a:rPr>
                <a:ea typeface="Calibri Light" pitchFamily="34" charset="0"/>
                <a:cs typeface="Calibri Light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>
              <a:ea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3D9CEA-21A2-4E99-927C-3FE7178509FF}" type="slidenum">
              <a:rPr>
                <a:ea typeface="Calibri Light" pitchFamily="34" charset="0"/>
                <a:cs typeface="Calibri Light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>
              <a:ea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3C9A12-CC0F-444D-9B9B-B46DBF3184D3}" type="slidenum">
              <a:rPr>
                <a:ea typeface="Calibri Light" pitchFamily="34" charset="0"/>
                <a:cs typeface="Calibri Light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>
              <a:ea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рафический объект 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1327759"/>
            <a:ext cx="4989628" cy="1929505"/>
          </a:xfrm>
          <a:prstGeom prst="rect">
            <a:avLst/>
          </a:prstGeom>
        </p:spPr>
        <p:txBody>
          <a:bodyPr rtlCol="0" anchor="b"/>
          <a:lstStyle>
            <a:lvl1pPr>
              <a:defRPr lang="ru-RU" sz="4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4" name="Текст 1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934" y="3257264"/>
            <a:ext cx="4989628" cy="8160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lang="ru-RU" sz="180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рыночных возможност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Графический объект 3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799" y="1377876"/>
            <a:ext cx="5097428" cy="918377"/>
          </a:xfrm>
          <a:prstGeom prst="rect">
            <a:avLst/>
          </a:prstGeom>
        </p:spPr>
        <p:txBody>
          <a:bodyPr rtlCol="0"/>
          <a:lstStyle>
            <a:lvl1pPr algn="ctr"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5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5012" y="2724048"/>
            <a:ext cx="1786461" cy="1072345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lang="ru-RU" sz="54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9" y="2930881"/>
            <a:ext cx="3639904" cy="387746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8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7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67209" y="3282057"/>
            <a:ext cx="3639904" cy="48178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4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8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35012" y="3882118"/>
            <a:ext cx="1786461" cy="1072345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lang="ru-RU" sz="54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9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67209" y="4097257"/>
            <a:ext cx="3639905" cy="387746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8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0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67209" y="4448433"/>
            <a:ext cx="3639905" cy="48178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4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1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35012" y="5046627"/>
            <a:ext cx="1786461" cy="1072345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lang="ru-RU" sz="54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58730" y="5267189"/>
            <a:ext cx="3639905" cy="387746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8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258730" y="5618365"/>
            <a:ext cx="3639905" cy="48178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4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3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14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2A0AB439-28E6-46D1-95FC-6AFAC851B621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15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и конкурен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ический объект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082" y="2232234"/>
            <a:ext cx="7323836" cy="743753"/>
          </a:xfrm>
          <a:prstGeom prst="rect">
            <a:avLst/>
          </a:prstGeom>
        </p:spPr>
        <p:txBody>
          <a:bodyPr rtlCol="0"/>
          <a:lstStyle>
            <a:lvl1pPr algn="ctr"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4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69369" y="3317783"/>
            <a:ext cx="4172533" cy="274650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6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5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69369" y="3651424"/>
            <a:ext cx="4172533" cy="2329657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72448" y="3317783"/>
            <a:ext cx="4172533" cy="274650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6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7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72448" y="3651424"/>
            <a:ext cx="4172533" cy="2329657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8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9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3B66EE62-E411-403D-ABC7-D899EC56E6FE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10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и конкуренты, верси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Графический объект 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Прямая соединительная линия 13">
            <a:extLst>
              <a:ext uri="{FF2B5EF4-FFF2-40B4-BE49-F238E27FC236}"/>
              <a:ext uri="{C183D7F6-B498-43B3-948B-1728B52AA6E4}"/>
            </a:extLst>
          </p:cNvPr>
          <p:cNvCxnSpPr>
            <a:cxnSpLocks/>
          </p:cNvCxnSpPr>
          <p:nvPr userDrawn="1"/>
        </p:nvCxnSpPr>
        <p:spPr>
          <a:xfrm>
            <a:off x="2447925" y="3775075"/>
            <a:ext cx="468312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/>
              <a:ext uri="{C183D7F6-B498-43B3-948B-1728B52AA6E4}"/>
            </a:extLst>
          </p:cNvPr>
          <p:cNvCxnSpPr>
            <a:cxnSpLocks/>
          </p:cNvCxnSpPr>
          <p:nvPr userDrawn="1"/>
        </p:nvCxnSpPr>
        <p:spPr>
          <a:xfrm flipV="1">
            <a:off x="4779963" y="2092325"/>
            <a:ext cx="4762" cy="337661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107" y="501519"/>
            <a:ext cx="10515600" cy="492025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27206" y="1599947"/>
            <a:ext cx="1706965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0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0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23421" y="2378452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800" b="1" cap="all" spc="200" baseline="0">
                <a:solidFill>
                  <a:schemeClr val="accent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4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43586" y="2129182"/>
            <a:ext cx="1706965" cy="104857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600" b="1" cap="all" spc="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9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34399" y="3528829"/>
            <a:ext cx="1209143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0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8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31018" y="3528829"/>
            <a:ext cx="1380681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0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4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22436" y="4634331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800" b="1" cap="all" spc="2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59913" y="4459860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800" b="1" cap="all" spc="200" baseline="0">
                <a:solidFill>
                  <a:schemeClr val="accent5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37403" y="4321788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800" b="1" cap="all" spc="200" baseline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4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27206" y="5468790"/>
            <a:ext cx="1706965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0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8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86546" y="5195673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800" b="1" cap="all" spc="200" baseline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6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17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798ECB19-D2F8-4001-953F-D696F888C685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18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тегия развит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Графический объект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345" y="1158710"/>
            <a:ext cx="5611660" cy="677782"/>
          </a:xfrm>
          <a:prstGeom prst="rect">
            <a:avLst/>
          </a:prstGeom>
        </p:spPr>
        <p:txBody>
          <a:bodyPr rtlCol="0" anchor="b"/>
          <a:lstStyle>
            <a:lvl1pPr algn="ctr"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8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19730" y="1836492"/>
            <a:ext cx="5152539" cy="71845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8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33290" y="3262556"/>
            <a:ext cx="1706965" cy="104857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6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7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53332" y="3262556"/>
            <a:ext cx="1706965" cy="104857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6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9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97008" y="3262556"/>
            <a:ext cx="1706965" cy="104857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6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2028" y="4704557"/>
            <a:ext cx="2431015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1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691306" y="4704558"/>
            <a:ext cx="2431015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34982" y="4704557"/>
            <a:ext cx="2431015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2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13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6A0595A7-65BB-45A6-A713-DC2F89D0FFD9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14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пулярно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Графический объект 3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Группа 5"/>
          <p:cNvGrpSpPr>
            <a:grpSpLocks/>
          </p:cNvGrpSpPr>
          <p:nvPr userDrawn="1"/>
        </p:nvGrpSpPr>
        <p:grpSpPr bwMode="auto">
          <a:xfrm>
            <a:off x="6592888" y="3357563"/>
            <a:ext cx="4297362" cy="2582862"/>
            <a:chOff x="6593151" y="3356785"/>
            <a:chExt cx="4296522" cy="2583500"/>
          </a:xfrm>
        </p:grpSpPr>
        <p:cxnSp>
          <p:nvCxnSpPr>
            <p:cNvPr id="20" name="Прямая соединительная линия 19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6593151" y="3874438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6593151" y="3356785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6593151" y="5940285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6593151" y="5417869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6593151" y="4908155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6593151" y="4393678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6756400" y="5430838"/>
            <a:ext cx="681038" cy="501650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7586663" y="4913313"/>
            <a:ext cx="681037" cy="1019175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8415338" y="4397375"/>
            <a:ext cx="681037" cy="1533525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9244013" y="3879850"/>
            <a:ext cx="681037" cy="2051050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10075863" y="3362325"/>
            <a:ext cx="679450" cy="2568575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975" y="1144939"/>
            <a:ext cx="5473874" cy="687833"/>
          </a:xfrm>
          <a:prstGeom prst="rect">
            <a:avLst/>
          </a:prstGeom>
        </p:spPr>
        <p:txBody>
          <a:bodyPr rtlCol="0" anchor="b"/>
          <a:lstStyle>
            <a:lvl1pPr algn="ctr"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0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19730" y="1836492"/>
            <a:ext cx="5152539" cy="71845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8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9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63991" y="2822318"/>
            <a:ext cx="3574251" cy="448769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600" b="1" cap="none" spc="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866775" y="3333750"/>
            <a:ext cx="4352925" cy="2636837"/>
          </a:xfrm>
          <a:prstGeom prst="rect">
            <a:avLst/>
          </a:prstGeom>
        </p:spPr>
        <p:txBody>
          <a:bodyPr rtlCol="0"/>
          <a:lstStyle>
            <a:lvl1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83159" y="3186346"/>
            <a:ext cx="578977" cy="366359"/>
          </a:xfrm>
          <a:prstGeom prst="rect">
            <a:avLst/>
          </a:prstGeom>
          <a:ln>
            <a:noFill/>
          </a:ln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5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983159" y="3699738"/>
            <a:ext cx="578977" cy="366359"/>
          </a:xfrm>
          <a:prstGeom prst="rect">
            <a:avLst/>
          </a:prstGeom>
          <a:ln>
            <a:noFill/>
          </a:ln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4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983159" y="4213130"/>
            <a:ext cx="578977" cy="366359"/>
          </a:xfrm>
          <a:prstGeom prst="rect">
            <a:avLst/>
          </a:prstGeom>
          <a:ln>
            <a:noFill/>
          </a:ln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83159" y="4726522"/>
            <a:ext cx="578977" cy="366359"/>
          </a:xfrm>
          <a:prstGeom prst="rect">
            <a:avLst/>
          </a:prstGeom>
          <a:ln>
            <a:noFill/>
          </a:ln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83159" y="5239913"/>
            <a:ext cx="578977" cy="366359"/>
          </a:xfrm>
          <a:prstGeom prst="rect">
            <a:avLst/>
          </a:prstGeom>
          <a:ln>
            <a:noFill/>
          </a:ln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8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83158" y="5757105"/>
            <a:ext cx="578977" cy="366359"/>
          </a:xfrm>
          <a:prstGeom prst="rect">
            <a:avLst/>
          </a:prstGeom>
          <a:ln>
            <a:noFill/>
          </a:ln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0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79875" y="2829932"/>
            <a:ext cx="3574251" cy="448769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600" b="1" cap="none" spc="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4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56287" y="5930807"/>
            <a:ext cx="680833" cy="553488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5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83623" y="5930807"/>
            <a:ext cx="717943" cy="553488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18590" y="5929991"/>
            <a:ext cx="688462" cy="553488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7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44388" y="5929991"/>
            <a:ext cx="680835" cy="553488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8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72728" y="5929991"/>
            <a:ext cx="717942" cy="553488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6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37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78972C8E-E433-4A5C-93B3-0A3AAA6C1356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38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ухлетний план действ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Графический объект 1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Группа 5"/>
          <p:cNvGrpSpPr>
            <a:grpSpLocks/>
          </p:cNvGrpSpPr>
          <p:nvPr userDrawn="1"/>
        </p:nvGrpSpPr>
        <p:grpSpPr bwMode="auto">
          <a:xfrm>
            <a:off x="2009775" y="2689225"/>
            <a:ext cx="8510588" cy="0"/>
            <a:chOff x="1504814" y="2488864"/>
            <a:chExt cx="8510121" cy="0"/>
          </a:xfrm>
        </p:grpSpPr>
        <p:cxnSp>
          <p:nvCxnSpPr>
            <p:cNvPr id="37" name="Прямая соединительная линия 36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91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2301695" y="2488864"/>
              <a:ext cx="61432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3084290" y="2488864"/>
              <a:ext cx="61432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3879584" y="2488864"/>
              <a:ext cx="61591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4655829" y="2488864"/>
              <a:ext cx="61591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5452710" y="2488864"/>
              <a:ext cx="61432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6235304" y="2488864"/>
              <a:ext cx="61432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7030599" y="2488864"/>
              <a:ext cx="61591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7813193" y="2488864"/>
              <a:ext cx="61591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8610074" y="2488864"/>
              <a:ext cx="61591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9399019" y="2488864"/>
              <a:ext cx="61591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Группа 20"/>
          <p:cNvGrpSpPr>
            <a:grpSpLocks/>
          </p:cNvGrpSpPr>
          <p:nvPr userDrawn="1"/>
        </p:nvGrpSpPr>
        <p:grpSpPr bwMode="auto">
          <a:xfrm>
            <a:off x="2009775" y="4391025"/>
            <a:ext cx="8510588" cy="0"/>
            <a:chOff x="1504814" y="2488864"/>
            <a:chExt cx="8510121" cy="0"/>
          </a:xfrm>
        </p:grpSpPr>
        <p:cxnSp>
          <p:nvCxnSpPr>
            <p:cNvPr id="61" name="Прямая соединительная линия 60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91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2301695" y="2488864"/>
              <a:ext cx="61432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3084290" y="2488864"/>
              <a:ext cx="61432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3879584" y="2488864"/>
              <a:ext cx="61591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4655829" y="2488864"/>
              <a:ext cx="61591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5452710" y="2488864"/>
              <a:ext cx="61432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6235304" y="2488864"/>
              <a:ext cx="61432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7030599" y="2488864"/>
              <a:ext cx="61591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7813193" y="2488864"/>
              <a:ext cx="61591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8610074" y="2488864"/>
              <a:ext cx="61591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>
              <a:extLst>
                <a:ext uri="{FF2B5EF4-FFF2-40B4-BE49-F238E27FC236}"/>
              </a:extLst>
            </p:cNvPr>
            <p:cNvCxnSpPr>
              <a:cxnSpLocks/>
            </p:cNvCxnSpPr>
            <p:nvPr userDrawn="1"/>
          </p:nvCxnSpPr>
          <p:spPr>
            <a:xfrm>
              <a:off x="9399019" y="2488864"/>
              <a:ext cx="61591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98" y="512299"/>
            <a:ext cx="10515600" cy="727388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21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992423" y="1780403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2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360668" y="1780403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2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307743" y="1780403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1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05322" y="2436036"/>
            <a:ext cx="11942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ru-RU" sz="18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7540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64817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4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5423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5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43647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3306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7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22477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8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1189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9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01307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0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9072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1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780137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56955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58963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24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992423" y="3563114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25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939498" y="3563114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400" b="1" cap="none" spc="0" baseline="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2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86573" y="3563114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14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05322" y="4134112"/>
            <a:ext cx="11942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ru-RU" sz="18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67540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7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464817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8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25423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9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043647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0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83306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1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622477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1189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201307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4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99072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5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780137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56955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7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358963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84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85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52C9A1C1-4E08-45C4-A0EB-2E7C856B1A31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86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5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ов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рафический объект 1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49" y="527542"/>
            <a:ext cx="6922876" cy="687834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3738" y="1128713"/>
            <a:ext cx="7654925" cy="5068887"/>
          </a:xfrm>
          <a:prstGeom prst="rect">
            <a:avLst/>
          </a:prstGeom>
        </p:spPr>
        <p:txBody>
          <a:bodyPr rtlCol="0"/>
          <a:lstStyle>
            <a:lvl1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4D82E93E-B909-4660-91E1-E50EDBC79B03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8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комство с командой от 4 челове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Графический объект 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04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Овал 17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2974975" y="2486025"/>
            <a:ext cx="1728788" cy="172878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5076825" y="2486025"/>
            <a:ext cx="1730375" cy="172878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0" name="Овал 19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7178675" y="2486025"/>
            <a:ext cx="1728788" cy="172878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9274175" y="2486025"/>
            <a:ext cx="1728788" cy="172878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58" y="2377440"/>
            <a:ext cx="1939480" cy="2115505"/>
          </a:xfrm>
          <a:prstGeom prst="rect">
            <a:avLst/>
          </a:prstGeom>
        </p:spPr>
        <p:txBody>
          <a:bodyPr rtlCol="0" anchor="ctr"/>
          <a:lstStyle>
            <a:lvl1pPr algn="ctr"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4" name="Рисунок 9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88220" y="2599422"/>
            <a:ext cx="1502806" cy="150280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0" name="Рисунок 9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90425" y="2599420"/>
            <a:ext cx="1502806" cy="150280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7" name="Рисунок 9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91629" y="2599420"/>
            <a:ext cx="1502806" cy="150280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6" name="Рисунок 9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87443" y="2599420"/>
            <a:ext cx="1502806" cy="150280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5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96727" y="4435583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96865" y="4661551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7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98932" y="4435583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8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99070" y="4661551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0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00136" y="4435751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1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00274" y="4661551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95950" y="4435583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96088" y="4661551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2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23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F3D5C80A-34C6-47F5-99A7-DA463856B8F6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24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комство с командой от 8 челове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Графический объект 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04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Овал 27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3032125" y="1222375"/>
            <a:ext cx="1600200" cy="16002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9" name="Овал 28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5105400" y="1220788"/>
            <a:ext cx="1600200" cy="160178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0" name="Овал 29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7200900" y="1230313"/>
            <a:ext cx="1600200" cy="160178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1" name="Овал 30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9278938" y="1220788"/>
            <a:ext cx="1601787" cy="160178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2" name="Овал 31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3032125" y="3862388"/>
            <a:ext cx="1600200" cy="160178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3" name="Овал 32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5105400" y="3862388"/>
            <a:ext cx="1600200" cy="160178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5" name="Овал 34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7200900" y="3871913"/>
            <a:ext cx="1600200" cy="160178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6" name="Овал 35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9278938" y="3862388"/>
            <a:ext cx="1601787" cy="160178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16" y="2375820"/>
            <a:ext cx="1939480" cy="2112264"/>
          </a:xfrm>
          <a:prstGeom prst="rect">
            <a:avLst/>
          </a:prstGeom>
        </p:spPr>
        <p:txBody>
          <a:bodyPr rtlCol="0" anchor="ctr"/>
          <a:lstStyle>
            <a:lvl1pPr algn="ctr">
              <a:lnSpc>
                <a:spcPct val="90000"/>
              </a:lnSpc>
              <a:spcBef>
                <a:spcPts val="1000"/>
              </a:spcBef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4" name="Рисунок 9">
            <a:extLst>
              <a:ext uri="{FF2B5EF4-FFF2-40B4-BE49-F238E27FC236}"/>
              <a:ext uri="{C183D7F6-B498-43B3-948B-1728B52AA6E4}"/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36339" y="1326925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1" name="Рисунок 9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209991" y="1326192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5" name="Рисунок 9">
            <a:extLst>
              <a:ext uri="{FF2B5EF4-FFF2-40B4-BE49-F238E27FC236}"/>
              <a:ext uri="{C183D7F6-B498-43B3-948B-1728B52AA6E4}"/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305041" y="1335752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7" name="Рисунок 9">
            <a:extLst>
              <a:ext uri="{FF2B5EF4-FFF2-40B4-BE49-F238E27FC236}"/>
              <a:ext uri="{C183D7F6-B498-43B3-948B-1728B52AA6E4}"/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384248" y="1326192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1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96727" y="2972370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96865" y="3198338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98932" y="2972370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4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99070" y="3198338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5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00136" y="2972538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00274" y="3198338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7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95950" y="2972370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8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96088" y="3198338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97" name="Рисунок 9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136338" y="3967833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9" name="Рисунок 9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209990" y="3967100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01" name="Рисунок 9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305040" y="3976660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03" name="Рисунок 9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384247" y="3967100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96727" y="5587307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4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896865" y="5813275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5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898932" y="5587307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999070" y="5813275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7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0136" y="5587475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8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100274" y="5813275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9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095950" y="5587307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80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92018" y="5813275"/>
            <a:ext cx="1885515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7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38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542F89F0-E708-4F0D-B2BD-2ADCE66B5BF6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39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иро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Графический объект 4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507" y="412356"/>
            <a:ext cx="5561556" cy="567670"/>
          </a:xfrm>
          <a:prstGeom prst="rect">
            <a:avLst/>
          </a:prstGeom>
        </p:spPr>
        <p:txBody>
          <a:bodyPr rtlCol="0"/>
          <a:lstStyle>
            <a:lvl1pPr algn="ctr"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5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0273" y="2216292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4000" b="1" cap="all" spc="400" baseline="0">
                <a:solidFill>
                  <a:schemeClr val="accent5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9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13801" y="221629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4000" b="1" cap="all" spc="400" baseline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7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97329" y="221629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4000" b="1" cap="all" spc="4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8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80856" y="221629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4000" b="1" cap="all" spc="400" baseline="0">
                <a:solidFill>
                  <a:schemeClr val="accent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7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5026" y="3927568"/>
            <a:ext cx="2382386" cy="613702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600" b="1" cap="none" spc="200" baseline="0">
                <a:solidFill>
                  <a:schemeClr val="accent5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8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5026" y="4519311"/>
            <a:ext cx="2382386" cy="85793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9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28554" y="3927568"/>
            <a:ext cx="2382386" cy="613702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600" b="1" cap="none" spc="200" baseline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0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8554" y="4519311"/>
            <a:ext cx="2382386" cy="85793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1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12082" y="3927568"/>
            <a:ext cx="2382386" cy="613702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600" b="1" cap="none" spc="2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12082" y="4519311"/>
            <a:ext cx="2382386" cy="85793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95609" y="3927568"/>
            <a:ext cx="2382386" cy="613702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600" b="1" cap="none" spc="200" baseline="0">
                <a:solidFill>
                  <a:schemeClr val="accent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4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95609" y="4519311"/>
            <a:ext cx="2382386" cy="85793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6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17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AF0FE65E-E1B9-43C4-9D51-9CD8C15FBEE8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18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н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рафический объект 3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7462838" y="1200150"/>
            <a:ext cx="3929062" cy="3929063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23" y="2210810"/>
            <a:ext cx="4579970" cy="538038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6" name="Текст 2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4661" y="2747550"/>
            <a:ext cx="5309918" cy="2872039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ru-RU" sz="16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0" name="Рисунок 29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3453" y="1433033"/>
            <a:ext cx="3527091" cy="3463540"/>
          </a:xfrm>
          <a:prstGeom prst="ellipse">
            <a:avLst/>
          </a:prstGeom>
        </p:spPr>
        <p:txBody>
          <a:bodyPr rtlCol="0"/>
          <a:lstStyle>
            <a:lvl1pPr marL="0" indent="0" algn="ctr">
              <a:buFont typeface="+mj-lt"/>
              <a:buNone/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7C5F10DE-BEBB-4DCB-AE2C-49B2885D9353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9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рафический объект 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441" y="1259911"/>
            <a:ext cx="5124189" cy="492302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7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79441" y="1752212"/>
            <a:ext cx="4856479" cy="241338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04DD0A01-F750-4E0D-BAB5-F3BFA6728AA7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7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рафический объект 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850" y="563671"/>
            <a:ext cx="4989629" cy="2387771"/>
          </a:xfrm>
          <a:prstGeom prst="rect">
            <a:avLst/>
          </a:prstGeom>
        </p:spPr>
        <p:txBody>
          <a:bodyPr rtlCol="0" anchor="b"/>
          <a:lstStyle>
            <a:lvl1pPr algn="ctr">
              <a:defRPr lang="ru-RU" sz="4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0" name="Текст 1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6852" y="3531676"/>
            <a:ext cx="4989628" cy="17565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80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6AD4FD87-A6BB-49CA-8594-58F385CAB672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7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pc="400">
                <a:ea typeface="+mn-ea"/>
                <a:cs typeface="+mn-cs"/>
              </a:defRPr>
            </a:lvl1pPr>
          </a:lstStyle>
          <a:p>
            <a:pPr>
              <a:defRPr/>
            </a:pPr>
            <a:fld id="{A5FC1858-10BE-40E1-B9B9-5E17EAB19B62}" type="datetimeFigureOut">
              <a:rPr lang="ru-RU"/>
              <a:pPr>
                <a:defRPr/>
              </a:pPr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cap="all" spc="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320E8-14E1-45D3-B8B8-D048444FE65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Графический объект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069" y="695093"/>
            <a:ext cx="4919354" cy="667498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99594" y="1873815"/>
            <a:ext cx="2556579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8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99595" y="2178444"/>
            <a:ext cx="2556579" cy="132823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5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38997" y="1873815"/>
            <a:ext cx="2556578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38997" y="2178444"/>
            <a:ext cx="2556578" cy="129108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0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99595" y="4071261"/>
            <a:ext cx="2556577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99596" y="4383943"/>
            <a:ext cx="2556577" cy="132823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9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38997" y="4071261"/>
            <a:ext cx="2556578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38997" y="4375890"/>
            <a:ext cx="2556578" cy="129108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2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13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0C18C20F-308D-4D74-95B2-A93C463E7099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14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Графический объект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0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716" y="1823625"/>
            <a:ext cx="4719884" cy="580030"/>
          </a:xfrm>
          <a:prstGeom prst="rect">
            <a:avLst/>
          </a:prstGeom>
        </p:spPr>
        <p:txBody>
          <a:bodyPr rtlCol="0"/>
          <a:lstStyle>
            <a:lvl1pPr algn="ctr"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005" y="4230943"/>
            <a:ext cx="264080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7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005" y="4546458"/>
            <a:ext cx="2640803" cy="161641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37502" y="4234631"/>
            <a:ext cx="264080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8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7503" y="4550146"/>
            <a:ext cx="2640803" cy="161641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0" y="4218499"/>
            <a:ext cx="264080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9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4534014"/>
            <a:ext cx="2640803" cy="161641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4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46967" y="4218499"/>
            <a:ext cx="264080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0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46967" y="4534014"/>
            <a:ext cx="2640803" cy="161641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4" name="Рисунок 1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08479" y="3330145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36" name="Рисунок 1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266976" y="3330145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37" name="Рисунок 1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972085" y="3330145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38" name="Рисунок 1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109232" y="3330145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16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17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A813D930-F389-4E62-AD73-57CDBBA83512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18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Графический объект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218" y="690802"/>
            <a:ext cx="4936277" cy="575890"/>
          </a:xfrm>
          <a:prstGeom prst="rect">
            <a:avLst/>
          </a:prstGeom>
        </p:spPr>
        <p:txBody>
          <a:bodyPr rtlCol="0"/>
          <a:lstStyle>
            <a:lvl1pPr algn="l"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0069" y="2568679"/>
            <a:ext cx="3008631" cy="348162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0069" y="2861988"/>
            <a:ext cx="3008630" cy="63668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8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13979" y="2568679"/>
            <a:ext cx="3008631" cy="348162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7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13979" y="2861988"/>
            <a:ext cx="3008630" cy="63668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4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190069" y="5044309"/>
            <a:ext cx="3008631" cy="348162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90069" y="5337618"/>
            <a:ext cx="3008630" cy="63668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7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13980" y="5047681"/>
            <a:ext cx="3008631" cy="348162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13980" y="5340990"/>
            <a:ext cx="3008630" cy="63668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190069" y="1818852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5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21" name="Рисунок 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13979" y="1818852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5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25" name="Рисунок 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190069" y="4281832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5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26" name="Рисунок 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08115" y="4294030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5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16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17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0775E906-9C5B-4F2E-A3DB-596C223C6AFA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18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имущества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рафический объект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555" y="1823626"/>
            <a:ext cx="4569572" cy="580029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7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56595" y="2807310"/>
            <a:ext cx="5824073" cy="194014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200000"/>
              </a:lnSpc>
              <a:spcBef>
                <a:spcPts val="0"/>
              </a:spcBef>
              <a:buNone/>
              <a:defRPr lang="ru-RU" sz="18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DB620AE1-4AB9-4588-9AAF-5FE35E536B20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7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рафический объект 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440" y="2741026"/>
            <a:ext cx="5002478" cy="2357066"/>
          </a:xfrm>
          <a:prstGeom prst="rect">
            <a:avLst/>
          </a:prstGeom>
        </p:spPr>
        <p:txBody>
          <a:bodyPr rtlCol="0"/>
          <a:lstStyle>
            <a:lvl1pPr algn="ctr">
              <a:defRPr lang="ru-RU" sz="4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знес-мод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Графический объект 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511" y="760406"/>
            <a:ext cx="5424988" cy="579245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0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5511" y="3417877"/>
            <a:ext cx="2806280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1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511" y="3766050"/>
            <a:ext cx="2806280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4520" y="3400925"/>
            <a:ext cx="2806280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14520" y="3749098"/>
            <a:ext cx="2806280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4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63529" y="3400925"/>
            <a:ext cx="2692240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5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63529" y="3749098"/>
            <a:ext cx="2692240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7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18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9D968189-CEAA-40E1-9B31-0BA0F4FD753F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19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рыночных возможност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Графический объект 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799" y="1380501"/>
            <a:ext cx="5097428" cy="991689"/>
          </a:xfrm>
          <a:prstGeom prst="rect">
            <a:avLst/>
          </a:prstGeom>
        </p:spPr>
        <p:txBody>
          <a:bodyPr rtlCol="0"/>
          <a:lstStyle>
            <a:lvl1pPr algn="ctr"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0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2337" y="3400981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lang="ru-RU" sz="5400" b="1" kern="0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2336" y="4670980"/>
            <a:ext cx="2693129" cy="11516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5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87933" y="3400981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lang="ru-RU" sz="5400" b="1" kern="0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3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87931" y="4670980"/>
            <a:ext cx="2693129" cy="11516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7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83530" y="3400981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lang="ru-RU" sz="5400" b="1" kern="0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6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83528" y="4670980"/>
            <a:ext cx="2693129" cy="11516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1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12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 algn="r">
              <a:defRPr lang="ru-RU" sz="160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1C1038F9-F61A-4711-BE26-D060D93DF8F4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14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21 МАЯ 20ГГ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ижний колонтитул 1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000" y="1408113"/>
            <a:ext cx="27717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ru-RU"/>
              <a:t>ЗАГОЛОВОК ПРЕЗЕНТАЦИИ</a:t>
            </a:r>
          </a:p>
        </p:txBody>
      </p:sp>
      <p:sp>
        <p:nvSpPr>
          <p:cNvPr id="14" name="Номер слайда 1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3165475"/>
            <a:ext cx="546100" cy="579438"/>
          </a:xfrm>
          <a:prstGeom prst="rect">
            <a:avLst/>
          </a:prstGeom>
        </p:spPr>
        <p:txBody>
          <a:bodyPr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ru-RU" sz="1600" smtClean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>
              <a:defRPr lang="ru-RU"/>
            </a:pPr>
            <a:fld id="{E083759E-1A49-41CB-B5F4-9EDA42EA86F4}" type="slidenum">
              <a:rPr/>
              <a:pPr>
                <a:defRPr lang="ru-RU"/>
              </a:pPr>
              <a:t>‹#›</a:t>
            </a:fld>
            <a:endParaRPr dirty="0"/>
          </a:p>
        </p:txBody>
      </p:sp>
      <p:sp>
        <p:nvSpPr>
          <p:cNvPr id="15" name="Дата 1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6563" y="5075237"/>
            <a:ext cx="26479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ru-RU"/>
              <a:t>21 МАЯ 20ГГ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lang="ru-RU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 Bold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 Bold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 Bold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 Bold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 Bold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 Bold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 Bold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 Bold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lang="ru-RU" sz="2800" kern="1200">
          <a:solidFill>
            <a:schemeClr val="tx1"/>
          </a:solidFill>
          <a:latin typeface="+mn-lt"/>
          <a:ea typeface="Calibri Light" pitchFamily="34" charset="0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lang="ru-RU" sz="2400" kern="1200">
          <a:solidFill>
            <a:schemeClr val="tx1"/>
          </a:solidFill>
          <a:latin typeface="+mn-lt"/>
          <a:ea typeface="Calibri Light" pitchFamily="34" charset="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Calibri Light" pitchFamily="34" charset="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lang="ru-RU" kern="1200">
          <a:solidFill>
            <a:schemeClr val="tx1"/>
          </a:solidFill>
          <a:latin typeface="+mn-lt"/>
          <a:ea typeface="Calibri Light" pitchFamily="34" charset="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lang="ru-RU" kern="1200">
          <a:solidFill>
            <a:schemeClr val="tx1"/>
          </a:solidFill>
          <a:latin typeface="+mn-lt"/>
          <a:ea typeface="Calibri Light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38" y="1700213"/>
            <a:ext cx="6946900" cy="2265362"/>
          </a:xfrm>
        </p:spPr>
        <p:txBody>
          <a:bodyPr/>
          <a:lstStyle>
            <a:defPPr>
              <a:defRPr lang="ru-RU"/>
            </a:defPPr>
          </a:lstStyle>
          <a:p>
            <a:pPr fontAlgn="auto">
              <a:spcAft>
                <a:spcPts val="0"/>
              </a:spcAft>
              <a:defRPr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технологии наставничества при организации проектно-исследовательской деятельности обучающихся  в рамках сетевого взаимодействия «Школа-ВУЗ» </a:t>
            </a:r>
          </a:p>
        </p:txBody>
      </p:sp>
      <p:sp>
        <p:nvSpPr>
          <p:cNvPr id="24579" name="Текст 12"/>
          <p:cNvSpPr>
            <a:spLocks noGrp="1"/>
          </p:cNvSpPr>
          <p:nvPr>
            <p:ph type="body" sz="quarter" idx="12"/>
          </p:nvPr>
        </p:nvSpPr>
        <p:spPr bwMode="auto">
          <a:xfrm>
            <a:off x="117475" y="4575175"/>
            <a:ext cx="3444875" cy="12938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b="1" i="1" smtClean="0">
                <a:latin typeface="Times New Roman" pitchFamily="18" charset="0"/>
                <a:cs typeface="Times New Roman" pitchFamily="18" charset="0"/>
              </a:rPr>
              <a:t>Милоенко Т.С., </a:t>
            </a:r>
            <a:endParaRPr b="1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b="1" i="1" smtClean="0">
                <a:latin typeface="Times New Roman" pitchFamily="18" charset="0"/>
                <a:cs typeface="Times New Roman" pitchFamily="18" charset="0"/>
              </a:rPr>
              <a:t>методист, учитель физики </a:t>
            </a:r>
            <a:endParaRPr b="1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b="1" i="1" smtClean="0">
                <a:latin typeface="Times New Roman" pitchFamily="18" charset="0"/>
                <a:cs typeface="Times New Roman" pitchFamily="18" charset="0"/>
              </a:rPr>
              <a:t>МБОУ Школа № 35 г.о. Самара</a:t>
            </a:r>
            <a:endParaRPr b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86680" y="2123232"/>
          <a:ext cx="11674948" cy="411135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52128"/>
                <a:gridCol w="864096"/>
                <a:gridCol w="3168352"/>
                <a:gridCol w="1056117"/>
                <a:gridCol w="3456384"/>
                <a:gridCol w="1977871"/>
              </a:tblGrid>
              <a:tr h="13681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Класс, технология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 vert="vert27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Разделы урока технологии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класс, физика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 vert="vert27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раздела физики; разделы курсов внеурочной деятельности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Возможные проекты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4800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Творческие проекты. Способы оформления проекта.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 оценки. Оформление проекта и сопроводительной документации(курс внеурочной деятельности «Проектная деятельность»)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Проект-презентация «Способы оформления проекта»</a:t>
                      </a:r>
                    </a:p>
                  </a:txBody>
                  <a:tcPr marT="0" marB="0"/>
                </a:tc>
              </a:tr>
              <a:tr h="4800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Презентация. Подбор материалов и инструментов.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над презентацией – 6 часов (курс внеурочной деятельности «Проектная деятельность»)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Представление презентаций, выполненных в разных программах</a:t>
                      </a:r>
                    </a:p>
                  </a:txBody>
                  <a:tcPr marT="0" marB="0"/>
                </a:tc>
              </a:tr>
            </a:tbl>
          </a:graphicData>
        </a:graphic>
      </p:graphicFrame>
      <p:pic>
        <p:nvPicPr>
          <p:cNvPr id="3277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"/>
            <a:ext cx="1331913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Прямоугольник 1"/>
          <p:cNvSpPr>
            <a:spLocks noChangeArrowheads="1"/>
          </p:cNvSpPr>
          <p:nvPr/>
        </p:nvSpPr>
        <p:spPr bwMode="auto">
          <a:xfrm>
            <a:off x="1625600" y="241300"/>
            <a:ext cx="101473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Схема анализа «пересечения тем» по технологии и предметам естественно-научного цикла (на примере физики).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90663" y="1594150"/>
          <a:ext cx="11739068" cy="373581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26953"/>
                <a:gridCol w="845213"/>
                <a:gridCol w="3193026"/>
                <a:gridCol w="657388"/>
                <a:gridCol w="3959977"/>
                <a:gridCol w="1956511"/>
              </a:tblGrid>
              <a:tr h="18155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Класс, технология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 vert="vert27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Разделы урока технологии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класс, физика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 vert="vert27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раздела физики; разделы курсов внеурочной деятельности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Возможные проекты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190655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выполнения выбранного изделия. Расчет себестоимости  изделия. Экологическое обоснование. Защита проекта. Распределение работы при коллективной деятельности.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и мощность электрического тока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Демонстрация расчёта себестоимости проекта</a:t>
                      </a:r>
                    </a:p>
                  </a:txBody>
                  <a:tcPr marT="0" marB="0"/>
                </a:tc>
              </a:tr>
            </a:tbl>
          </a:graphicData>
        </a:graphic>
      </p:graphicFrame>
      <p:pic>
        <p:nvPicPr>
          <p:cNvPr id="3379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"/>
            <a:ext cx="1331913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Прямоугольник 1"/>
          <p:cNvSpPr>
            <a:spLocks noChangeArrowheads="1"/>
          </p:cNvSpPr>
          <p:nvPr/>
        </p:nvSpPr>
        <p:spPr bwMode="auto">
          <a:xfrm>
            <a:off x="1549400" y="114300"/>
            <a:ext cx="10477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Схема анализа «пересечения тем» по технологии и предметам естественно-научного цикла (на примере физики).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48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963" y="1824038"/>
            <a:ext cx="4719637" cy="579437"/>
          </a:xfrm>
        </p:spPr>
        <p:txBody>
          <a:bodyPr/>
          <a:lstStyle>
            <a:defPPr>
              <a:defRPr lang="ru-RU"/>
            </a:defPPr>
          </a:lstStyle>
          <a:p>
            <a:pPr fontAlgn="auto">
              <a:spcAft>
                <a:spcPts val="0"/>
              </a:spcAft>
              <a:defRPr/>
            </a:pPr>
            <a:r>
              <a:rPr dirty="0" smtClean="0"/>
              <a:t>Подготовительная работа. ВУЗ</a:t>
            </a:r>
            <a:endParaRPr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/>
              <a:ext uri="{C183D7F6-B498-43B3-948B-1728B52AA6E4}"/>
            </a:extLst>
          </p:cNvPr>
          <p:cNvCxnSpPr>
            <a:cxnSpLocks/>
            <a:stCxn id="15" idx="6"/>
            <a:endCxn id="20" idx="2"/>
          </p:cNvCxnSpPr>
          <p:nvPr/>
        </p:nvCxnSpPr>
        <p:spPr>
          <a:xfrm>
            <a:off x="2171700" y="3644900"/>
            <a:ext cx="76231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/>
              <a:ext uri="{C183D7F6-B498-43B3-948B-1728B52AA6E4}"/>
            </a:extLst>
          </p:cNvPr>
          <p:cNvSpPr/>
          <p:nvPr/>
        </p:nvSpPr>
        <p:spPr>
          <a:xfrm>
            <a:off x="4084638" y="3175000"/>
            <a:ext cx="946150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/>
              <a:ext uri="{C183D7F6-B498-43B3-948B-1728B52AA6E4}"/>
            </a:extLst>
          </p:cNvPr>
          <p:cNvSpPr/>
          <p:nvPr/>
        </p:nvSpPr>
        <p:spPr>
          <a:xfrm>
            <a:off x="6943725" y="3175000"/>
            <a:ext cx="946150" cy="944563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0" name="Овал 19">
            <a:extLst>
              <a:ext uri="{FF2B5EF4-FFF2-40B4-BE49-F238E27FC236}"/>
              <a:ext uri="{C183D7F6-B498-43B3-948B-1728B52AA6E4}"/>
            </a:extLst>
          </p:cNvPr>
          <p:cNvSpPr/>
          <p:nvPr/>
        </p:nvSpPr>
        <p:spPr>
          <a:xfrm>
            <a:off x="9794875" y="3171825"/>
            <a:ext cx="944563" cy="94615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/>
              <a:ext uri="{C183D7F6-B498-43B3-948B-1728B52AA6E4}"/>
            </a:extLst>
          </p:cNvPr>
          <p:cNvSpPr/>
          <p:nvPr/>
        </p:nvSpPr>
        <p:spPr>
          <a:xfrm>
            <a:off x="1227138" y="3171825"/>
            <a:ext cx="944562" cy="94615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6" name="Текст 2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413" y="4230688"/>
            <a:ext cx="2640012" cy="558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dirty="0" smtClean="0">
                <a:solidFill>
                  <a:srgbClr val="0BE1FF"/>
                </a:solidFill>
              </a:rPr>
              <a:t>Теоретическая подготовка студентов</a:t>
            </a:r>
          </a:p>
        </p:txBody>
      </p:sp>
      <p:sp>
        <p:nvSpPr>
          <p:cNvPr id="34825" name="Текст 26"/>
          <p:cNvSpPr>
            <a:spLocks noGrp="1"/>
          </p:cNvSpPr>
          <p:nvPr>
            <p:ph type="body" sz="quarter" idx="13"/>
          </p:nvPr>
        </p:nvSpPr>
        <p:spPr bwMode="auto">
          <a:xfrm>
            <a:off x="193675" y="4879975"/>
            <a:ext cx="3011488" cy="15176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лекций, семинарские занятия по дисциплине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Текст 3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11488" y="4273550"/>
            <a:ext cx="3094037" cy="7032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dirty="0" smtClean="0">
                <a:solidFill>
                  <a:srgbClr val="0BE1FF"/>
                </a:solidFill>
              </a:rPr>
              <a:t>Знакомство учителей с ресурсами ВУЗа</a:t>
            </a:r>
          </a:p>
        </p:txBody>
      </p:sp>
      <p:sp>
        <p:nvSpPr>
          <p:cNvPr id="34827" name="Текст 27"/>
          <p:cNvSpPr>
            <a:spLocks noGrp="1"/>
          </p:cNvSpPr>
          <p:nvPr>
            <p:ph type="body" sz="quarter" idx="15"/>
          </p:nvPr>
        </p:nvSpPr>
        <p:spPr bwMode="auto">
          <a:xfrm>
            <a:off x="3309938" y="4879975"/>
            <a:ext cx="2932112" cy="14573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</a:pPr>
            <a:r>
              <a:rPr dirty="0" smtClean="0"/>
              <a:t>Максимальную эффективность проектно-исследовательской деятельности школы может обеспечить совместная работа учителей технологии и естественнонаучных дисциплин.</a:t>
            </a:r>
          </a:p>
        </p:txBody>
      </p:sp>
      <p:sp>
        <p:nvSpPr>
          <p:cNvPr id="32" name="Текст 31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4750" y="4292600"/>
            <a:ext cx="2941638" cy="4064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dirty="0" smtClean="0">
                <a:solidFill>
                  <a:srgbClr val="0BE1FF"/>
                </a:solidFill>
              </a:rPr>
              <a:t> Дуальное </a:t>
            </a:r>
            <a:r>
              <a:rPr dirty="0" smtClean="0">
                <a:solidFill>
                  <a:srgbClr val="0BE1FF"/>
                </a:solidFill>
              </a:rPr>
              <a:t>обучение.</a:t>
            </a:r>
          </a:p>
          <a:p>
            <a:r>
              <a:rPr lang="ru-RU" dirty="0" smtClean="0">
                <a:solidFill>
                  <a:srgbClr val="0BE1FF"/>
                </a:solidFill>
              </a:rPr>
              <a:t>Годичная практика</a:t>
            </a:r>
            <a:endParaRPr dirty="0" smtClean="0">
              <a:solidFill>
                <a:srgbClr val="0BE1FF"/>
              </a:solidFill>
            </a:endParaRPr>
          </a:p>
        </p:txBody>
      </p:sp>
      <p:sp>
        <p:nvSpPr>
          <p:cNvPr id="34829" name="Текст 28"/>
          <p:cNvSpPr>
            <a:spLocks noGrp="1"/>
          </p:cNvSpPr>
          <p:nvPr>
            <p:ph type="body" sz="quarter" idx="17"/>
          </p:nvPr>
        </p:nvSpPr>
        <p:spPr bwMode="auto">
          <a:xfrm>
            <a:off x="6315075" y="4902200"/>
            <a:ext cx="2443163" cy="15160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</a:pPr>
            <a:r>
              <a:rPr dirty="0" smtClean="0"/>
              <a:t>Апробация модели интеграции технологии и физики в рамках проектной деятельности</a:t>
            </a:r>
          </a:p>
        </p:txBody>
      </p:sp>
      <p:sp>
        <p:nvSpPr>
          <p:cNvPr id="33" name="Текст 3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9388" y="4210050"/>
            <a:ext cx="2967037" cy="53181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dirty="0" smtClean="0">
                <a:solidFill>
                  <a:srgbClr val="0BE1FF"/>
                </a:solidFill>
              </a:rPr>
              <a:t> Разработка плана самостоятельной работы студентов на базе школы</a:t>
            </a:r>
          </a:p>
        </p:txBody>
      </p:sp>
      <p:sp>
        <p:nvSpPr>
          <p:cNvPr id="34831" name="Текст 29"/>
          <p:cNvSpPr>
            <a:spLocks noGrp="1"/>
          </p:cNvSpPr>
          <p:nvPr>
            <p:ph type="body" sz="quarter" idx="19"/>
          </p:nvPr>
        </p:nvSpPr>
        <p:spPr bwMode="auto">
          <a:xfrm>
            <a:off x="9037638" y="5253038"/>
            <a:ext cx="3008312" cy="13065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</a:pPr>
            <a:r>
              <a:rPr dirty="0" smtClean="0"/>
              <a:t> Подготовка методических материалов для студентов</a:t>
            </a:r>
          </a:p>
          <a:p>
            <a:pPr>
              <a:spcBef>
                <a:spcPct val="0"/>
              </a:spcBef>
            </a:pPr>
            <a:endParaRPr dirty="0" smtClean="0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ru-RU" dirty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defPPr>
              <a:defRPr lang="ru-RU"/>
            </a:defPPr>
          </a:lstStyle>
          <a:p>
            <a:pPr>
              <a:defRPr/>
            </a:pPr>
            <a:fld id="{A34CE888-DC72-450F-B6C3-A4AC0A1157D8}" type="slidenum">
              <a:rPr/>
              <a:pPr>
                <a:defRPr/>
              </a:pPr>
              <a:t>12</a:t>
            </a:fld>
            <a:endParaRPr/>
          </a:p>
        </p:txBody>
      </p:sp>
      <p:pic>
        <p:nvPicPr>
          <p:cNvPr id="34834" name="Рисунок 45"/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918700" y="3295650"/>
            <a:ext cx="696913" cy="698500"/>
          </a:xfrm>
          <a:noFill/>
          <a:ln>
            <a:miter lim="800000"/>
            <a:headEnd/>
            <a:tailEnd/>
          </a:ln>
        </p:spPr>
      </p:pic>
      <p:pic>
        <p:nvPicPr>
          <p:cNvPr id="34835" name="Рисунок 47"/>
          <p:cNvPicPr>
            <a:picLocks noGrp="1" noChangeAspect="1"/>
          </p:cNvPicPr>
          <p:nvPr>
            <p:ph type="pic" sz="quarter" idx="2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08113" y="3330575"/>
            <a:ext cx="603250" cy="603250"/>
          </a:xfrm>
          <a:noFill/>
          <a:ln>
            <a:miter lim="800000"/>
            <a:headEnd/>
            <a:tailEnd/>
          </a:ln>
        </p:spPr>
      </p:pic>
      <p:pic>
        <p:nvPicPr>
          <p:cNvPr id="34836" name="Рисунок 51"/>
          <p:cNvPicPr>
            <a:picLocks noGrp="1" noChangeAspect="1"/>
          </p:cNvPicPr>
          <p:nvPr>
            <p:ph type="pic" sz="quarter" idx="26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330575"/>
            <a:ext cx="603250" cy="603250"/>
          </a:xfrm>
          <a:noFill/>
          <a:ln>
            <a:miter lim="800000"/>
            <a:headEnd/>
            <a:tailEnd/>
          </a:ln>
        </p:spPr>
      </p:pic>
      <p:pic>
        <p:nvPicPr>
          <p:cNvPr id="34837" name="Рисунок 53"/>
          <p:cNvPicPr>
            <a:picLocks noGrp="1" noChangeAspect="1"/>
          </p:cNvPicPr>
          <p:nvPr>
            <p:ph type="pic" sz="quarter" idx="28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108825" y="3330575"/>
            <a:ext cx="603250" cy="603250"/>
          </a:xfrm>
          <a:noFill/>
          <a:ln>
            <a:miter lim="800000"/>
            <a:headEnd/>
            <a:tailEnd/>
          </a:ln>
        </p:spPr>
      </p:pic>
      <p:pic>
        <p:nvPicPr>
          <p:cNvPr id="34838" name="Рисунок 21"/>
          <p:cNvPicPr>
            <a:picLocks noChangeAspect="1"/>
          </p:cNvPicPr>
          <p:nvPr/>
        </p:nvPicPr>
        <p:blipFill>
          <a:blip r:embed="rId7"/>
          <a:srcRect l="4285" t="18147" b="18297"/>
          <a:stretch>
            <a:fillRect/>
          </a:stretch>
        </p:blipFill>
        <p:spPr bwMode="auto">
          <a:xfrm>
            <a:off x="862013" y="1781175"/>
            <a:ext cx="233838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3"/>
          <p:cNvPicPr>
            <a:picLocks noChangeAspect="1"/>
          </p:cNvPicPr>
          <p:nvPr/>
        </p:nvPicPr>
        <p:blipFill>
          <a:blip r:embed="rId3"/>
          <a:srcRect l="4285" t="18147" b="18297"/>
          <a:stretch>
            <a:fillRect/>
          </a:stretch>
        </p:blipFill>
        <p:spPr bwMode="auto">
          <a:xfrm>
            <a:off x="169863" y="323850"/>
            <a:ext cx="2541587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13063" y="323850"/>
            <a:ext cx="8661400" cy="16922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rgbClr val="FF66FF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«Ядро высшего педагогического образования» 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новая унифицированной программы подготовки будущих учителей.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сентября 2022 г. реализуется всеми педагогическими вузами России.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Цель: повышение качества педагогического образования, в том числе на основе непрерывной практики студентов во время обучения.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400" y="2574925"/>
            <a:ext cx="11312525" cy="15636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обязательная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дисциплина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«Методы исследовательской и проектной деятельности»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у студентов готовности к исследовательской и проектной деятельности, а также к организации исследовательской и проектной деятельности в образовательных учреждениях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5808663" y="2019300"/>
            <a:ext cx="444500" cy="539750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792788" y="4154488"/>
            <a:ext cx="444500" cy="539750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2275" y="4710113"/>
            <a:ext cx="11314113" cy="20272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вид самостоятельной работы студентов – подготовка и представление проекта исследовательской, общекультурной или социальной направленности, а также  работа в качестве наставников в парах «студент – ученик» для подготовки школьных проектов по естественнонаучным дисциплинам. Результаты проектной деятельности со школьниками будут представлены на областном конкурсе по естествознанию «Мир твоих открытий»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6400" y="1790700"/>
            <a:ext cx="1879600" cy="461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Ресурсы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Заголовок 39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900" y="169863"/>
            <a:ext cx="4935538" cy="576262"/>
          </a:xfrm>
        </p:spPr>
        <p:txBody>
          <a:bodyPr/>
          <a:lstStyle>
            <a:defPPr>
              <a:defRPr lang="ru-RU"/>
            </a:defPPr>
          </a:lstStyle>
          <a:p>
            <a:pPr fontAlgn="auto">
              <a:spcAft>
                <a:spcPts val="0"/>
              </a:spcAft>
              <a:defRPr/>
            </a:pPr>
            <a:r>
              <a:rPr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Лаборатории вуза </a:t>
            </a:r>
            <a:endParaRPr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Текст 7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6050" y="863600"/>
            <a:ext cx="1550988" cy="433388"/>
          </a:xfrm>
        </p:spPr>
        <p:txBody>
          <a:bodyPr/>
          <a:lstStyle>
            <a:defPPr>
              <a:defRPr lang="ru-RU"/>
            </a:defPPr>
          </a:lstStyle>
          <a:p>
            <a:pPr fontAlgn="auto">
              <a:spcAft>
                <a:spcPts val="0"/>
              </a:spcAft>
              <a:defRPr/>
            </a:pPr>
            <a:r>
              <a:rPr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Химия</a:t>
            </a:r>
            <a:endParaRPr sz="2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7" name="Текст 96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05588" y="4333875"/>
            <a:ext cx="1762125" cy="365125"/>
          </a:xfrm>
        </p:spPr>
        <p:txBody>
          <a:bodyPr/>
          <a:lstStyle>
            <a:defPPr>
              <a:defRPr lang="ru-RU"/>
            </a:defPPr>
          </a:lstStyle>
          <a:p>
            <a:pPr fontAlgn="auto">
              <a:spcAft>
                <a:spcPts val="0"/>
              </a:spcAft>
              <a:defRPr/>
            </a:pPr>
            <a:r>
              <a:rPr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Биология</a:t>
            </a:r>
            <a:endParaRPr sz="2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9" name="Текст 9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163" y="850900"/>
            <a:ext cx="1477962" cy="446088"/>
          </a:xfrm>
        </p:spPr>
        <p:txBody>
          <a:bodyPr/>
          <a:lstStyle>
            <a:defPPr>
              <a:defRPr lang="ru-RU"/>
            </a:defPPr>
          </a:lstStyle>
          <a:p>
            <a:pPr fontAlgn="auto">
              <a:spcAft>
                <a:spcPts val="0"/>
              </a:spcAft>
              <a:defRPr/>
            </a:pPr>
            <a:r>
              <a:rPr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Физика</a:t>
            </a:r>
            <a:endParaRPr sz="2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Нижний колонтитул 18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ru-RU"/>
              <a:t>ЗАГОЛОВОК ПРЕЗЕНТАЦИИ</a:t>
            </a:r>
          </a:p>
        </p:txBody>
      </p:sp>
      <p:pic>
        <p:nvPicPr>
          <p:cNvPr id="368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1563" y="1296988"/>
            <a:ext cx="4962525" cy="29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450" y="4699000"/>
            <a:ext cx="4448175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4600" y="1296988"/>
            <a:ext cx="3929063" cy="29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4" name="Рисунок 28"/>
          <p:cNvPicPr>
            <a:picLocks noChangeAspect="1"/>
          </p:cNvPicPr>
          <p:nvPr/>
        </p:nvPicPr>
        <p:blipFill>
          <a:blip r:embed="rId6"/>
          <a:srcRect l="4285" t="18147" b="18297"/>
          <a:stretch>
            <a:fillRect/>
          </a:stretch>
        </p:blipFill>
        <p:spPr bwMode="auto">
          <a:xfrm>
            <a:off x="957263" y="80963"/>
            <a:ext cx="2541587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Текст 21"/>
          <p:cNvSpPr>
            <a:spLocks noGrp="1"/>
          </p:cNvSpPr>
          <p:nvPr>
            <p:ph type="body" sz="quarter" idx="14"/>
          </p:nvPr>
        </p:nvSpPr>
        <p:spPr bwMode="auto">
          <a:xfrm>
            <a:off x="5999163" y="169863"/>
            <a:ext cx="5973762" cy="29178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</a:pPr>
            <a:r>
              <a:rPr sz="1600" b="1" smtClean="0">
                <a:latin typeface="Times New Roman" pitchFamily="18" charset="0"/>
                <a:cs typeface="Times New Roman" pitchFamily="18" charset="0"/>
              </a:rPr>
              <a:t>В феврале – марте 2024 г. студенты послушали лекции по дисциплине «Методы исследовательской и проектной деятельности», пройдя теоретическую подготовку, и приступили к работе над проектами со школьниками. В школе состоялся установочный семинар, в рамках которого учителя поделились своим опытом организации проектной деятельности, а студенты познакомились с готовыми предметными проектами, пообщались с учащимися, которые хотели бы заняться проектно-исследовательской деятельностью. Это, преимущественно, учащиеся 8-х классов, которые уже начали работу над индивидуальными итоговыми проектами, и учащиеся 6-х – 7-х классов,  которым ещё предстоит данная работа. В конце учебного года ребята представят свои проекты по математике, физике, экологии и географии на суд жюри областного учебно-исследовательского конкурса по естествознанию «Мир твоих открытий».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0" y="1249363"/>
            <a:ext cx="4570413" cy="984250"/>
          </a:xfrm>
        </p:spPr>
        <p:txBody>
          <a:bodyPr/>
          <a:lstStyle>
            <a:defPPr>
              <a:defRPr lang="ru-RU"/>
            </a:defPPr>
          </a:lstStyle>
          <a:p>
            <a:pPr algn="ctr" fontAlgn="auto">
              <a:spcAft>
                <a:spcPts val="0"/>
              </a:spcAft>
              <a:defRPr/>
            </a:pP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Промежуточный результат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425" y="2209800"/>
            <a:ext cx="2554288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0463" y="2209800"/>
            <a:ext cx="6326187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425" y="4271963"/>
            <a:ext cx="359727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53013" y="3806825"/>
            <a:ext cx="4249737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0050" y="1362075"/>
            <a:ext cx="8016875" cy="9572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Промежуточный результат</a:t>
            </a:r>
            <a:endParaRPr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75" y="2319338"/>
            <a:ext cx="53848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5488" y="2319338"/>
            <a:ext cx="2535237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83638" y="2181225"/>
            <a:ext cx="29051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424238" y="255588"/>
            <a:ext cx="851535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Областной учебно-исследовательский конкурс </a:t>
            </a:r>
            <a:b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естествознанию для учащихся общеобразовательных учреждений </a:t>
            </a:r>
            <a:b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«Мир твоих открытий»</a:t>
            </a:r>
            <a:endParaRPr lang="ru-RU" sz="2400" dirty="0">
              <a:latin typeface="+mn-lt"/>
              <a:ea typeface="+mn-ea"/>
              <a:cs typeface="+mn-cs"/>
            </a:endParaRPr>
          </a:p>
        </p:txBody>
      </p:sp>
      <p:pic>
        <p:nvPicPr>
          <p:cNvPr id="40963" name="Рисунок 25"/>
          <p:cNvPicPr>
            <a:picLocks noChangeAspect="1"/>
          </p:cNvPicPr>
          <p:nvPr/>
        </p:nvPicPr>
        <p:blipFill>
          <a:blip r:embed="rId3"/>
          <a:srcRect l="4285" t="18147" b="18297"/>
          <a:stretch>
            <a:fillRect/>
          </a:stretch>
        </p:blipFill>
        <p:spPr bwMode="auto">
          <a:xfrm>
            <a:off x="258763" y="425450"/>
            <a:ext cx="2944812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бъект 2"/>
          <p:cNvSpPr txBox="1">
            <a:spLocks/>
          </p:cNvSpPr>
          <p:nvPr/>
        </p:nvSpPr>
        <p:spPr>
          <a:xfrm>
            <a:off x="401638" y="1965325"/>
            <a:ext cx="11149012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Конкурса </a:t>
            </a:r>
            <a:r>
              <a:rPr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естественнонаучное и творческое развитие учащихся</a:t>
            </a:r>
          </a:p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2400" dirty="0" smtClean="0">
                <a:solidFill>
                  <a:schemeClr val="accent1">
                    <a:lumMod val="25000"/>
                    <a:lumOff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ежегодно, начиная с 2013 года.</a:t>
            </a:r>
          </a:p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76350" y="3327400"/>
            <a:ext cx="10153650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Участники конкурса подразделяются на три возрастные категории: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«Дебютант» – учащиеся 1-4 классов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«Юниор»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учащиеся 5−6 классов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«Юный исследователь»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учащиеся 7−9 классов.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Учащиеся МБОУ «Школа №35» г. о. Самара традиционно принимают участие в Конкурсе с проектами, подготовленными под руководством учителей физики и начальных </a:t>
            </a:r>
            <a:r>
              <a:rPr lang="ru-RU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классов.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113" y="563563"/>
            <a:ext cx="6000750" cy="2924175"/>
          </a:xfrm>
        </p:spPr>
        <p:txBody>
          <a:bodyPr/>
          <a:lstStyle>
            <a:defPPr>
              <a:defRPr lang="ru-RU"/>
            </a:defPPr>
          </a:lstStyle>
          <a:p>
            <a:pPr fontAlgn="auto">
              <a:spcAft>
                <a:spcPts val="0"/>
              </a:spcAft>
              <a:defRPr/>
            </a:pP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1" name="Текст 8"/>
          <p:cNvSpPr>
            <a:spLocks noGrp="1"/>
          </p:cNvSpPr>
          <p:nvPr>
            <p:ph type="body" sz="quarter" idx="12"/>
          </p:nvPr>
        </p:nvSpPr>
        <p:spPr bwMode="auto">
          <a:xfrm>
            <a:off x="1027113" y="3532188"/>
            <a:ext cx="4989512" cy="17557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smtClean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3" y="925513"/>
            <a:ext cx="5432425" cy="493712"/>
          </a:xfrm>
        </p:spPr>
        <p:txBody>
          <a:bodyPr/>
          <a:lstStyle>
            <a:defPPr>
              <a:defRPr lang="ru-RU"/>
            </a:defPPr>
          </a:lstStyle>
          <a:p>
            <a:pPr algn="just" fontAlgn="auto">
              <a:spcAft>
                <a:spcPts val="0"/>
              </a:spcAft>
              <a:defRPr/>
            </a:pP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Тренды образования сегодня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Текст 58"/>
          <p:cNvSpPr>
            <a:spLocks noGrp="1"/>
          </p:cNvSpPr>
          <p:nvPr>
            <p:ph type="body" sz="quarter" idx="12"/>
          </p:nvPr>
        </p:nvSpPr>
        <p:spPr bwMode="auto">
          <a:xfrm>
            <a:off x="5092700" y="5114925"/>
            <a:ext cx="6550025" cy="15843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smtClean="0"/>
              <a:t> </a:t>
            </a:r>
          </a:p>
          <a:p>
            <a:pPr>
              <a:spcBef>
                <a:spcPct val="0"/>
              </a:spcBef>
            </a:pPr>
            <a:endParaRPr smtClean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0" b="11290"/>
          <a:stretch>
            <a:fillRect/>
          </a:stretch>
        </p:blipFill>
        <p:spPr/>
      </p:pic>
      <p:sp>
        <p:nvSpPr>
          <p:cNvPr id="25605" name="Прямоугольник 3"/>
          <p:cNvSpPr>
            <a:spLocks noChangeArrowheads="1"/>
          </p:cNvSpPr>
          <p:nvPr/>
        </p:nvSpPr>
        <p:spPr bwMode="auto">
          <a:xfrm>
            <a:off x="273050" y="2657475"/>
            <a:ext cx="681831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современном мире образование становится все более ориентированным на развитие навыков и способностей обучающихся. Одним из эффективных способов развития ученического мышления является проектно-исследовательская деятельность, которая помогает школьникам не только углубить знания в определенной области, но и развить ключевые навыки, необходимые в современном мире. Подготовка учебных проектов способствует формированию у учеников самостоятельности, уверенности в своих силах, умения работать в команде и нести ответственность за результаты своей работы.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/>
            </a:extLst>
          </p:cNvPr>
          <p:cNvSpPr/>
          <p:nvPr/>
        </p:nvSpPr>
        <p:spPr>
          <a:xfrm>
            <a:off x="4622307" y="2102105"/>
            <a:ext cx="3297896" cy="2565646"/>
          </a:xfrm>
          <a:prstGeom prst="ellipse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</a:p>
        </p:txBody>
      </p:sp>
      <p:sp>
        <p:nvSpPr>
          <p:cNvPr id="10" name="Овал 9">
            <a:extLst>
              <a:ext uri="{FF2B5EF4-FFF2-40B4-BE49-F238E27FC236}"/>
            </a:extLst>
          </p:cNvPr>
          <p:cNvSpPr/>
          <p:nvPr/>
        </p:nvSpPr>
        <p:spPr>
          <a:xfrm>
            <a:off x="3208103" y="227751"/>
            <a:ext cx="1960387" cy="1615440"/>
          </a:xfrm>
          <a:prstGeom prst="ellipse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>
            <a:extLst>
              <a:ext uri="{FF2B5EF4-FFF2-40B4-BE49-F238E27FC236}"/>
            </a:extLst>
          </p:cNvPr>
          <p:cNvSpPr/>
          <p:nvPr/>
        </p:nvSpPr>
        <p:spPr>
          <a:xfrm>
            <a:off x="7393161" y="257825"/>
            <a:ext cx="1960387" cy="1615440"/>
          </a:xfrm>
          <a:prstGeom prst="ellipse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>
            <a:extLst>
              <a:ext uri="{FF2B5EF4-FFF2-40B4-BE49-F238E27FC236}"/>
            </a:extLst>
          </p:cNvPr>
          <p:cNvSpPr/>
          <p:nvPr/>
        </p:nvSpPr>
        <p:spPr>
          <a:xfrm>
            <a:off x="9398000" y="2765425"/>
            <a:ext cx="2459038" cy="1816100"/>
          </a:xfrm>
          <a:prstGeom prst="ellips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</p:txBody>
      </p:sp>
      <p:sp>
        <p:nvSpPr>
          <p:cNvPr id="13" name="Овал 12">
            <a:extLst>
              <a:ext uri="{FF2B5EF4-FFF2-40B4-BE49-F238E27FC236}"/>
            </a:extLst>
          </p:cNvPr>
          <p:cNvSpPr/>
          <p:nvPr/>
        </p:nvSpPr>
        <p:spPr>
          <a:xfrm>
            <a:off x="1247716" y="948875"/>
            <a:ext cx="1960387" cy="1615440"/>
          </a:xfrm>
          <a:prstGeom prst="ellipse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Овал 13">
            <a:extLst>
              <a:ext uri="{FF2B5EF4-FFF2-40B4-BE49-F238E27FC236}"/>
            </a:extLst>
          </p:cNvPr>
          <p:cNvSpPr/>
          <p:nvPr/>
        </p:nvSpPr>
        <p:spPr>
          <a:xfrm>
            <a:off x="718716" y="2842584"/>
            <a:ext cx="2641040" cy="1831145"/>
          </a:xfrm>
          <a:prstGeom prst="ellipse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>
            <a:extLst>
              <a:ext uri="{FF2B5EF4-FFF2-40B4-BE49-F238E27FC236}"/>
            </a:extLst>
          </p:cNvPr>
          <p:cNvSpPr/>
          <p:nvPr/>
        </p:nvSpPr>
        <p:spPr>
          <a:xfrm>
            <a:off x="3980409" y="5120511"/>
            <a:ext cx="1960387" cy="1615440"/>
          </a:xfrm>
          <a:prstGeom prst="ellipse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7" name="Прямая соединительная линия 16">
            <a:extLst>
              <a:ext uri="{FF2B5EF4-FFF2-40B4-BE49-F238E27FC236}"/>
            </a:extLst>
          </p:cNvPr>
          <p:cNvCxnSpPr>
            <a:cxnSpLocks/>
            <a:stCxn id="0" idx="3"/>
            <a:endCxn id="0" idx="7"/>
          </p:cNvCxnSpPr>
          <p:nvPr/>
        </p:nvCxnSpPr>
        <p:spPr>
          <a:xfrm flipV="1">
            <a:off x="5105400" y="2478088"/>
            <a:ext cx="2332038" cy="1814512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 rot="19143885">
            <a:off x="4449763" y="2689225"/>
            <a:ext cx="3073400" cy="650875"/>
          </a:xfrm>
        </p:spPr>
        <p:txBody>
          <a:bodyPr>
            <a:normAutofit fontScale="92500"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Положительные аспекты</a:t>
            </a:r>
          </a:p>
        </p:txBody>
      </p:sp>
      <p:sp>
        <p:nvSpPr>
          <p:cNvPr id="26647" name="Объект 2"/>
          <p:cNvSpPr txBox="1">
            <a:spLocks/>
          </p:cNvSpPr>
          <p:nvPr/>
        </p:nvSpPr>
        <p:spPr bwMode="auto">
          <a:xfrm rot="-2456115">
            <a:off x="5157788" y="3373438"/>
            <a:ext cx="31099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Отрицательные аспекты</a:t>
            </a:r>
          </a:p>
        </p:txBody>
      </p:sp>
      <p:sp>
        <p:nvSpPr>
          <p:cNvPr id="26648" name="Объект 2"/>
          <p:cNvSpPr txBox="1">
            <a:spLocks/>
          </p:cNvSpPr>
          <p:nvPr/>
        </p:nvSpPr>
        <p:spPr bwMode="auto">
          <a:xfrm>
            <a:off x="9353550" y="3443288"/>
            <a:ext cx="25654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b="1">
                <a:latin typeface="Times New Roman" pitchFamily="18" charset="0"/>
                <a:cs typeface="Calibri" pitchFamily="34" charset="0"/>
              </a:rPr>
              <a:t>Энергозатратность</a:t>
            </a:r>
            <a:endParaRPr lang="ru-RU" b="1"/>
          </a:p>
        </p:txBody>
      </p:sp>
      <p:sp>
        <p:nvSpPr>
          <p:cNvPr id="26" name="Объект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208838" y="785813"/>
            <a:ext cx="2365375" cy="8191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 pitchFamily="34" charset="0"/>
              <a:buNone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7" name="Объект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032125" y="644525"/>
            <a:ext cx="2363788" cy="8191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 pitchFamily="34" charset="0"/>
              <a:buNone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Социализация</a:t>
            </a:r>
            <a:endParaRPr lang="ru-RU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8" name="Объект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095375" y="1457325"/>
            <a:ext cx="2363788" cy="8191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 pitchFamily="34" charset="0"/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Саморазвитие</a:t>
            </a:r>
            <a:endParaRPr lang="ru-RU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9" name="Овал 28">
            <a:extLst>
              <a:ext uri="{FF2B5EF4-FFF2-40B4-BE49-F238E27FC236}"/>
            </a:extLst>
          </p:cNvPr>
          <p:cNvSpPr/>
          <p:nvPr/>
        </p:nvSpPr>
        <p:spPr>
          <a:xfrm>
            <a:off x="1095053" y="4704350"/>
            <a:ext cx="2551795" cy="1826520"/>
          </a:xfrm>
          <a:prstGeom prst="ellipse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Объект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095375" y="5208588"/>
            <a:ext cx="2551113" cy="7191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97000"/>
              </a:lnSpc>
              <a:spcBef>
                <a:spcPts val="1000"/>
              </a:spcBef>
              <a:spcAft>
                <a:spcPts val="800"/>
              </a:spcAft>
              <a:buFont typeface="Arial" pitchFamily="34" charset="0"/>
              <a:buNone/>
            </a:pPr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Формирование исследовательских умений</a:t>
            </a:r>
            <a:endParaRPr lang="ru-RU" sz="15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1" name="Объект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778250" y="5711825"/>
            <a:ext cx="2365375" cy="8191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 pitchFamily="34" charset="0"/>
              <a:buNone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Мотивирующий характер</a:t>
            </a:r>
            <a:endParaRPr lang="ru-RU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2" name="Объект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19138" y="3255963"/>
            <a:ext cx="2489200" cy="8191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87000"/>
              </a:lnSpc>
              <a:spcBef>
                <a:spcPts val="1000"/>
              </a:spcBef>
              <a:spcAft>
                <a:spcPts val="800"/>
              </a:spcAft>
              <a:buFont typeface="Arial" pitchFamily="34" charset="0"/>
              <a:buNone/>
            </a:pPr>
            <a:r>
              <a:rPr 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Использование информационных технологий</a:t>
            </a:r>
            <a:endParaRPr lang="ru-RU" sz="17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3" name="Овал 32">
            <a:extLst>
              <a:ext uri="{FF2B5EF4-FFF2-40B4-BE49-F238E27FC236}"/>
            </a:extLst>
          </p:cNvPr>
          <p:cNvSpPr/>
          <p:nvPr/>
        </p:nvSpPr>
        <p:spPr>
          <a:xfrm>
            <a:off x="5352668" y="139188"/>
            <a:ext cx="1960387" cy="1615440"/>
          </a:xfrm>
          <a:prstGeom prst="ellipse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Объект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5168900" y="708025"/>
            <a:ext cx="2363788" cy="10207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 pitchFamily="34" charset="0"/>
              <a:buNone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Дифференцированный подход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36" name="Соединитель: изогнутый 35">
            <a:extLst>
              <a:ext uri="{FF2B5EF4-FFF2-40B4-BE49-F238E27FC236}"/>
            </a:extLst>
          </p:cNvPr>
          <p:cNvCxnSpPr>
            <a:cxnSpLocks/>
            <a:stCxn id="0" idx="0"/>
            <a:endCxn id="0" idx="3"/>
          </p:cNvCxnSpPr>
          <p:nvPr/>
        </p:nvCxnSpPr>
        <p:spPr>
          <a:xfrm rot="16200000" flipV="1">
            <a:off x="4635500" y="466725"/>
            <a:ext cx="495300" cy="2774950"/>
          </a:xfrm>
          <a:prstGeom prst="curvedConnector3">
            <a:avLst>
              <a:gd name="adj1" fmla="val 50000"/>
            </a:avLst>
          </a:prstGeom>
          <a:ln>
            <a:solidFill>
              <a:srgbClr val="FF66FF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Соединитель: изогнутый 37">
            <a:extLst>
              <a:ext uri="{FF2B5EF4-FFF2-40B4-BE49-F238E27FC236}"/>
            </a:extLst>
          </p:cNvPr>
          <p:cNvCxnSpPr>
            <a:cxnSpLocks/>
            <a:stCxn id="0" idx="2"/>
            <a:endCxn id="15" idx="7"/>
          </p:cNvCxnSpPr>
          <p:nvPr/>
        </p:nvCxnSpPr>
        <p:spPr>
          <a:xfrm rot="10800000" flipH="1" flipV="1">
            <a:off x="4622800" y="3384550"/>
            <a:ext cx="1030288" cy="1973263"/>
          </a:xfrm>
          <a:prstGeom prst="curvedConnector4">
            <a:avLst>
              <a:gd name="adj1" fmla="val -22164"/>
              <a:gd name="adj2" fmla="val 76525"/>
            </a:avLst>
          </a:prstGeom>
          <a:ln>
            <a:solidFill>
              <a:srgbClr val="FF66FF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Соединитель: изогнутый 38">
            <a:extLst>
              <a:ext uri="{FF2B5EF4-FFF2-40B4-BE49-F238E27FC236}"/>
            </a:extLst>
          </p:cNvPr>
          <p:cNvCxnSpPr>
            <a:cxnSpLocks/>
            <a:stCxn id="0" idx="1"/>
            <a:endCxn id="13" idx="5"/>
          </p:cNvCxnSpPr>
          <p:nvPr/>
        </p:nvCxnSpPr>
        <p:spPr>
          <a:xfrm rot="16200000" flipV="1">
            <a:off x="3937793" y="1310482"/>
            <a:ext cx="150813" cy="2184400"/>
          </a:xfrm>
          <a:prstGeom prst="curvedConnector5">
            <a:avLst>
              <a:gd name="adj1" fmla="val 152303"/>
              <a:gd name="adj2" fmla="val 54484"/>
              <a:gd name="adj3" fmla="val -52303"/>
            </a:avLst>
          </a:prstGeom>
          <a:ln>
            <a:solidFill>
              <a:srgbClr val="FF66FF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1" name="Соединитель: изогнутый 40">
            <a:extLst>
              <a:ext uri="{FF2B5EF4-FFF2-40B4-BE49-F238E27FC236}"/>
            </a:extLst>
          </p:cNvPr>
          <p:cNvCxnSpPr>
            <a:cxnSpLocks/>
            <a:endCxn id="14" idx="7"/>
          </p:cNvCxnSpPr>
          <p:nvPr/>
        </p:nvCxnSpPr>
        <p:spPr>
          <a:xfrm rot="10800000">
            <a:off x="2973388" y="3111500"/>
            <a:ext cx="1622425" cy="304800"/>
          </a:xfrm>
          <a:prstGeom prst="curvedConnector4">
            <a:avLst>
              <a:gd name="adj1" fmla="val 38081"/>
              <a:gd name="adj2" fmla="val 174977"/>
            </a:avLst>
          </a:prstGeom>
          <a:ln>
            <a:solidFill>
              <a:srgbClr val="FF66FF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3" name="Соединитель: изогнутый 42">
            <a:extLst>
              <a:ext uri="{FF2B5EF4-FFF2-40B4-BE49-F238E27FC236}"/>
            </a:extLst>
          </p:cNvPr>
          <p:cNvCxnSpPr>
            <a:cxnSpLocks/>
            <a:stCxn id="0" idx="2"/>
            <a:endCxn id="29" idx="7"/>
          </p:cNvCxnSpPr>
          <p:nvPr/>
        </p:nvCxnSpPr>
        <p:spPr>
          <a:xfrm rot="10800000" flipV="1">
            <a:off x="3273425" y="3384550"/>
            <a:ext cx="1349375" cy="1587500"/>
          </a:xfrm>
          <a:prstGeom prst="curvedConnector2">
            <a:avLst/>
          </a:prstGeom>
          <a:ln>
            <a:solidFill>
              <a:srgbClr val="FF66FF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9" name="Соединитель: изогнутый 48">
            <a:extLst>
              <a:ext uri="{FF2B5EF4-FFF2-40B4-BE49-F238E27FC236}"/>
            </a:extLst>
          </p:cNvPr>
          <p:cNvCxnSpPr>
            <a:cxnSpLocks/>
            <a:stCxn id="0" idx="0"/>
            <a:endCxn id="33" idx="4"/>
          </p:cNvCxnSpPr>
          <p:nvPr/>
        </p:nvCxnSpPr>
        <p:spPr>
          <a:xfrm rot="5400000" flipH="1" flipV="1">
            <a:off x="6127751" y="1897062"/>
            <a:ext cx="347662" cy="61913"/>
          </a:xfrm>
          <a:prstGeom prst="curvedConnector3">
            <a:avLst>
              <a:gd name="adj1" fmla="val 50000"/>
            </a:avLst>
          </a:prstGeom>
          <a:ln>
            <a:solidFill>
              <a:srgbClr val="FF66FF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2" name="Соединитель: изогнутый 51">
            <a:extLst>
              <a:ext uri="{FF2B5EF4-FFF2-40B4-BE49-F238E27FC236}"/>
            </a:extLst>
          </p:cNvPr>
          <p:cNvCxnSpPr>
            <a:cxnSpLocks/>
            <a:stCxn id="0" idx="0"/>
          </p:cNvCxnSpPr>
          <p:nvPr/>
        </p:nvCxnSpPr>
        <p:spPr>
          <a:xfrm rot="5400000" flipH="1" flipV="1">
            <a:off x="7190581" y="918369"/>
            <a:ext cx="263525" cy="2103438"/>
          </a:xfrm>
          <a:prstGeom prst="curvedConnector2">
            <a:avLst/>
          </a:prstGeom>
          <a:ln>
            <a:solidFill>
              <a:srgbClr val="FF66FF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1" name="Соединитель: изогнутый 60">
            <a:extLst>
              <a:ext uri="{FF2B5EF4-FFF2-40B4-BE49-F238E27FC236}"/>
            </a:extLst>
          </p:cNvPr>
          <p:cNvCxnSpPr>
            <a:cxnSpLocks/>
            <a:stCxn id="4" idx="5"/>
            <a:endCxn id="12" idx="2"/>
          </p:cNvCxnSpPr>
          <p:nvPr/>
        </p:nvCxnSpPr>
        <p:spPr>
          <a:xfrm rot="5400000" flipH="1" flipV="1">
            <a:off x="8108156" y="3002757"/>
            <a:ext cx="619125" cy="1960562"/>
          </a:xfrm>
          <a:prstGeom prst="curvedConnector4">
            <a:avLst>
              <a:gd name="adj1" fmla="val -36961"/>
              <a:gd name="adj2" fmla="val 62316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670" name="Прямоугольник 1"/>
          <p:cNvSpPr>
            <a:spLocks noChangeArrowheads="1"/>
          </p:cNvSpPr>
          <p:nvPr/>
        </p:nvSpPr>
        <p:spPr bwMode="auto">
          <a:xfrm>
            <a:off x="7081838" y="4972050"/>
            <a:ext cx="47545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Аспекты проектно-исследовательской деятельности школьников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4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825" y="695325"/>
            <a:ext cx="4918075" cy="666750"/>
          </a:xfrm>
        </p:spPr>
        <p:txBody>
          <a:bodyPr/>
          <a:lstStyle>
            <a:defPPr>
              <a:defRPr lang="ru-RU"/>
            </a:defPPr>
          </a:lstStyle>
          <a:p>
            <a:pPr fontAlgn="auto">
              <a:spcAft>
                <a:spcPts val="0"/>
              </a:spcAft>
              <a:defRPr/>
            </a:pP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41" name="Текст 4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74950" y="1660525"/>
            <a:ext cx="2555875" cy="365125"/>
          </a:xfrm>
        </p:spPr>
        <p:txBody>
          <a:bodyPr/>
          <a:lstStyle>
            <a:defPPr>
              <a:defRPr lang="ru-RU"/>
            </a:defPPr>
          </a:lstStyle>
          <a:p>
            <a:pPr fontAlgn="auto">
              <a:spcAft>
                <a:spcPts val="0"/>
              </a:spcAft>
              <a:defRPr/>
            </a:pPr>
            <a:r>
              <a:rPr sz="18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Учитель</a:t>
            </a:r>
            <a:endParaRPr sz="1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652" name="Текст 41"/>
          <p:cNvSpPr>
            <a:spLocks noGrp="1"/>
          </p:cNvSpPr>
          <p:nvPr>
            <p:ph type="body" sz="quarter" idx="15"/>
          </p:nvPr>
        </p:nvSpPr>
        <p:spPr bwMode="auto">
          <a:xfrm>
            <a:off x="2519363" y="2116138"/>
            <a:ext cx="4237037" cy="1804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</a:pPr>
            <a:r>
              <a:rPr sz="1800" smtClean="0">
                <a:latin typeface="Times New Roman" pitchFamily="18" charset="0"/>
                <a:cs typeface="Times New Roman" pitchFamily="18" charset="0"/>
              </a:rPr>
              <a:t>Для учителя организация проектно-исследовательской деятельности с учащимися –весьма трудоемкий процесс. Поэтому привлечь к подготовке проектов весь контингент обучающихся практически невозможно. </a:t>
            </a:r>
          </a:p>
        </p:txBody>
      </p:sp>
      <p:sp>
        <p:nvSpPr>
          <p:cNvPr id="13" name="Текст 1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39038" y="1703388"/>
            <a:ext cx="2555875" cy="365125"/>
          </a:xfrm>
        </p:spPr>
        <p:txBody>
          <a:bodyPr/>
          <a:lstStyle>
            <a:defPPr>
              <a:defRPr lang="ru-RU"/>
            </a:defPPr>
          </a:lstStyle>
          <a:p>
            <a:pPr fontAlgn="auto">
              <a:spcAft>
                <a:spcPts val="0"/>
              </a:spcAft>
              <a:defRPr/>
            </a:pPr>
            <a:r>
              <a:rPr sz="18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Ученик</a:t>
            </a:r>
            <a:endParaRPr sz="1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654" name="Текст 13"/>
          <p:cNvSpPr>
            <a:spLocks noGrp="1"/>
          </p:cNvSpPr>
          <p:nvPr>
            <p:ph type="body" sz="quarter" idx="13"/>
          </p:nvPr>
        </p:nvSpPr>
        <p:spPr bwMode="auto">
          <a:xfrm>
            <a:off x="7539038" y="2178050"/>
            <a:ext cx="3486150" cy="15001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smtClean="0"/>
              <a:t> </a:t>
            </a:r>
            <a:r>
              <a:rPr sz="1800" b="1" smtClean="0">
                <a:latin typeface="Times New Roman" pitchFamily="18" charset="0"/>
                <a:cs typeface="Times New Roman" pitchFamily="18" charset="0"/>
              </a:rPr>
              <a:t>Имеет  желание заниматься проектно-исследовательской деятельностью, но не имеет достаточно опыта, навыков, знаний</a:t>
            </a:r>
          </a:p>
        </p:txBody>
      </p:sp>
      <p:sp>
        <p:nvSpPr>
          <p:cNvPr id="43" name="Текст 4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84913" y="5156200"/>
            <a:ext cx="2555875" cy="554038"/>
          </a:xfrm>
        </p:spPr>
        <p:txBody>
          <a:bodyPr/>
          <a:lstStyle>
            <a:defPPr>
              <a:defRPr lang="ru-RU"/>
            </a:defPPr>
          </a:lstStyle>
          <a:p>
            <a:pPr fontAlgn="auto">
              <a:spcAft>
                <a:spcPts val="0"/>
              </a:spcAft>
              <a:defRPr/>
            </a:pPr>
            <a:r>
              <a:rPr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Студент</a:t>
            </a:r>
            <a:endParaRPr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656" name="Текст 57"/>
          <p:cNvSpPr>
            <a:spLocks noGrp="1"/>
          </p:cNvSpPr>
          <p:nvPr>
            <p:ph type="body" sz="quarter" idx="17"/>
          </p:nvPr>
        </p:nvSpPr>
        <p:spPr bwMode="auto">
          <a:xfrm>
            <a:off x="4232275" y="5529263"/>
            <a:ext cx="7856538" cy="12112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sz="1800" b="1" smtClean="0">
                <a:latin typeface="Times New Roman" pitchFamily="18" charset="0"/>
                <a:cs typeface="Times New Roman" pitchFamily="18" charset="0"/>
              </a:rPr>
              <a:t>Имеет теоретические знания, возможности, но не имеет практического применения своим знаниям в проектно-исследовательской деятельности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7550" y="180975"/>
            <a:ext cx="9920288" cy="12223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школьников, выполненные под руководством студентки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1" name="Рисунок 16"/>
          <p:cNvPicPr>
            <a:picLocks noChangeAspect="1"/>
          </p:cNvPicPr>
          <p:nvPr/>
        </p:nvPicPr>
        <p:blipFill>
          <a:blip r:embed="rId2"/>
          <a:srcRect b="10545"/>
          <a:stretch>
            <a:fillRect/>
          </a:stretch>
        </p:blipFill>
        <p:spPr bwMode="auto">
          <a:xfrm>
            <a:off x="5824538" y="1009650"/>
            <a:ext cx="3195637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17"/>
          <p:cNvPicPr>
            <a:picLocks noChangeAspect="1"/>
          </p:cNvPicPr>
          <p:nvPr/>
        </p:nvPicPr>
        <p:blipFill>
          <a:blip r:embed="rId3"/>
          <a:srcRect t="7008" b="3030"/>
          <a:stretch>
            <a:fillRect/>
          </a:stretch>
        </p:blipFill>
        <p:spPr bwMode="auto">
          <a:xfrm>
            <a:off x="2430463" y="1009650"/>
            <a:ext cx="3184525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15438" y="1009650"/>
            <a:ext cx="2827337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1163" y="4070350"/>
            <a:ext cx="46831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48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938" y="1876425"/>
            <a:ext cx="5518150" cy="717550"/>
          </a:xfrm>
        </p:spPr>
        <p:txBody>
          <a:bodyPr/>
          <a:lstStyle>
            <a:defPPr>
              <a:defRPr lang="ru-RU"/>
            </a:defPPr>
          </a:lstStyle>
          <a:p>
            <a:pPr fontAlgn="auto">
              <a:spcAft>
                <a:spcPts val="0"/>
              </a:spcAft>
              <a:defRPr/>
            </a:pP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работа. Школа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/>
              <a:ext uri="{C183D7F6-B498-43B3-948B-1728B52AA6E4}"/>
            </a:extLst>
          </p:cNvPr>
          <p:cNvCxnSpPr>
            <a:cxnSpLocks/>
            <a:stCxn id="15" idx="6"/>
            <a:endCxn id="20" idx="2"/>
          </p:cNvCxnSpPr>
          <p:nvPr/>
        </p:nvCxnSpPr>
        <p:spPr>
          <a:xfrm>
            <a:off x="2171700" y="3644900"/>
            <a:ext cx="76231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/>
              <a:ext uri="{C183D7F6-B498-43B3-948B-1728B52AA6E4}"/>
            </a:extLst>
          </p:cNvPr>
          <p:cNvSpPr/>
          <p:nvPr/>
        </p:nvSpPr>
        <p:spPr>
          <a:xfrm>
            <a:off x="4084638" y="3175000"/>
            <a:ext cx="946150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/>
              <a:ext uri="{C183D7F6-B498-43B3-948B-1728B52AA6E4}"/>
            </a:extLst>
          </p:cNvPr>
          <p:cNvSpPr/>
          <p:nvPr/>
        </p:nvSpPr>
        <p:spPr>
          <a:xfrm>
            <a:off x="6943725" y="3175000"/>
            <a:ext cx="946150" cy="944563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0" name="Овал 19">
            <a:extLst>
              <a:ext uri="{FF2B5EF4-FFF2-40B4-BE49-F238E27FC236}"/>
              <a:ext uri="{C183D7F6-B498-43B3-948B-1728B52AA6E4}"/>
            </a:extLst>
          </p:cNvPr>
          <p:cNvSpPr/>
          <p:nvPr/>
        </p:nvSpPr>
        <p:spPr>
          <a:xfrm>
            <a:off x="9794875" y="3171825"/>
            <a:ext cx="944563" cy="94615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/>
              <a:ext uri="{C183D7F6-B498-43B3-948B-1728B52AA6E4}"/>
            </a:extLst>
          </p:cNvPr>
          <p:cNvSpPr/>
          <p:nvPr/>
        </p:nvSpPr>
        <p:spPr>
          <a:xfrm>
            <a:off x="1227138" y="3171825"/>
            <a:ext cx="944562" cy="94615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6" name="Текст 2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413" y="4230688"/>
            <a:ext cx="2640012" cy="558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dirty="0" err="1" smtClean="0">
                <a:solidFill>
                  <a:srgbClr val="0BE1FF"/>
                </a:solidFill>
              </a:rPr>
              <a:t>Межпредметные</a:t>
            </a:r>
            <a:r>
              <a:rPr dirty="0" smtClean="0">
                <a:solidFill>
                  <a:srgbClr val="0BE1FF"/>
                </a:solidFill>
              </a:rPr>
              <a:t> связи</a:t>
            </a:r>
          </a:p>
        </p:txBody>
      </p:sp>
      <p:sp>
        <p:nvSpPr>
          <p:cNvPr id="28681" name="Текст 26"/>
          <p:cNvSpPr>
            <a:spLocks noGrp="1"/>
          </p:cNvSpPr>
          <p:nvPr>
            <p:ph type="body" sz="quarter" idx="13"/>
          </p:nvPr>
        </p:nvSpPr>
        <p:spPr bwMode="auto">
          <a:xfrm>
            <a:off x="193675" y="4879975"/>
            <a:ext cx="3011488" cy="15176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dirty="0" smtClean="0">
                <a:latin typeface="Times New Roman" pitchFamily="18" charset="0"/>
                <a:cs typeface="Times New Roman" pitchFamily="18" charset="0"/>
              </a:rPr>
              <a:t>Проанализировать программы  по технологии, предметам естественно-научного цикла и курса «Проектная деятельность» (внеурочная деятельность). Найти темы пресечения</a:t>
            </a:r>
            <a:endParaRPr dirty="0" smtClean="0"/>
          </a:p>
        </p:txBody>
      </p:sp>
      <p:sp>
        <p:nvSpPr>
          <p:cNvPr id="31" name="Текст 3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11488" y="4273550"/>
            <a:ext cx="3094037" cy="7032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dirty="0" smtClean="0">
                <a:solidFill>
                  <a:srgbClr val="0BE1FF"/>
                </a:solidFill>
              </a:rPr>
              <a:t>Составление «банка» возможных проектов</a:t>
            </a:r>
          </a:p>
        </p:txBody>
      </p:sp>
      <p:sp>
        <p:nvSpPr>
          <p:cNvPr id="28683" name="Текст 27"/>
          <p:cNvSpPr>
            <a:spLocks noGrp="1"/>
          </p:cNvSpPr>
          <p:nvPr>
            <p:ph type="body" sz="quarter" idx="15"/>
          </p:nvPr>
        </p:nvSpPr>
        <p:spPr bwMode="auto">
          <a:xfrm>
            <a:off x="3309938" y="4879975"/>
            <a:ext cx="2932112" cy="14573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</a:pPr>
            <a:r>
              <a:rPr dirty="0" smtClean="0"/>
              <a:t>Максимальную эффективность проектно-исследовательской деятельности школы может обеспечить совместная работа учителей технологии и естественнонаучных дисциплин.</a:t>
            </a:r>
          </a:p>
        </p:txBody>
      </p:sp>
      <p:sp>
        <p:nvSpPr>
          <p:cNvPr id="32" name="Текст 31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4750" y="4292600"/>
            <a:ext cx="2941638" cy="4064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dirty="0" smtClean="0">
                <a:solidFill>
                  <a:srgbClr val="0BE1FF"/>
                </a:solidFill>
              </a:rPr>
              <a:t>Дуальное обучение</a:t>
            </a:r>
          </a:p>
        </p:txBody>
      </p:sp>
      <p:sp>
        <p:nvSpPr>
          <p:cNvPr id="28685" name="Текст 28"/>
          <p:cNvSpPr>
            <a:spLocks noGrp="1"/>
          </p:cNvSpPr>
          <p:nvPr>
            <p:ph type="body" sz="quarter" idx="17"/>
          </p:nvPr>
        </p:nvSpPr>
        <p:spPr bwMode="auto">
          <a:xfrm>
            <a:off x="6315075" y="4902200"/>
            <a:ext cx="2443163" cy="15160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</a:pPr>
            <a:r>
              <a:rPr dirty="0" smtClean="0"/>
              <a:t>Апробация модели интеграции технологии и физики в рамках проектной деятельности</a:t>
            </a:r>
          </a:p>
        </p:txBody>
      </p:sp>
      <p:sp>
        <p:nvSpPr>
          <p:cNvPr id="33" name="Текст 3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28125" y="4197350"/>
            <a:ext cx="2908300" cy="54451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dirty="0" smtClean="0">
                <a:solidFill>
                  <a:srgbClr val="0BE1FF"/>
                </a:solidFill>
              </a:rPr>
              <a:t> Методическая работа с учителями-наставниками</a:t>
            </a:r>
          </a:p>
        </p:txBody>
      </p:sp>
      <p:sp>
        <p:nvSpPr>
          <p:cNvPr id="28687" name="Текст 29"/>
          <p:cNvSpPr>
            <a:spLocks noGrp="1"/>
          </p:cNvSpPr>
          <p:nvPr>
            <p:ph type="body" sz="quarter" idx="19"/>
          </p:nvPr>
        </p:nvSpPr>
        <p:spPr bwMode="auto">
          <a:xfrm>
            <a:off x="8942388" y="4943475"/>
            <a:ext cx="3103562" cy="16160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</a:pPr>
            <a:r>
              <a:rPr dirty="0" smtClean="0"/>
              <a:t>Подготовка установочного семинара для студентов, предварительный  подбор  учащихся, готовых участвовать в проектно-исследовательской деятельности с студентами</a:t>
            </a:r>
          </a:p>
          <a:p>
            <a:pPr>
              <a:spcBef>
                <a:spcPct val="0"/>
              </a:spcBef>
            </a:pPr>
            <a:endParaRPr dirty="0" smtClean="0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ru-RU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defPPr>
              <a:defRPr lang="ru-RU"/>
            </a:defPPr>
          </a:lstStyle>
          <a:p>
            <a:pPr>
              <a:defRPr/>
            </a:pPr>
            <a:fld id="{DEC98286-14E9-4C33-9849-F0874446030C}" type="slidenum">
              <a:rPr/>
              <a:pPr>
                <a:defRPr/>
              </a:pPr>
              <a:t>6</a:t>
            </a:fld>
            <a:endParaRPr/>
          </a:p>
        </p:txBody>
      </p:sp>
      <p:pic>
        <p:nvPicPr>
          <p:cNvPr id="28690" name="Рисунок 45"/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918700" y="3295650"/>
            <a:ext cx="696913" cy="698500"/>
          </a:xfrm>
          <a:noFill/>
          <a:ln>
            <a:miter lim="800000"/>
            <a:headEnd/>
            <a:tailEnd/>
          </a:ln>
        </p:spPr>
      </p:pic>
      <p:pic>
        <p:nvPicPr>
          <p:cNvPr id="28691" name="Рисунок 47"/>
          <p:cNvPicPr>
            <a:picLocks noGrp="1" noChangeAspect="1"/>
          </p:cNvPicPr>
          <p:nvPr>
            <p:ph type="pic" sz="quarter" idx="2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08113" y="3330575"/>
            <a:ext cx="603250" cy="603250"/>
          </a:xfrm>
          <a:noFill/>
          <a:ln>
            <a:miter lim="800000"/>
            <a:headEnd/>
            <a:tailEnd/>
          </a:ln>
        </p:spPr>
      </p:pic>
      <p:pic>
        <p:nvPicPr>
          <p:cNvPr id="28692" name="Рисунок 51"/>
          <p:cNvPicPr>
            <a:picLocks noGrp="1" noChangeAspect="1"/>
          </p:cNvPicPr>
          <p:nvPr>
            <p:ph type="pic" sz="quarter" idx="26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330575"/>
            <a:ext cx="603250" cy="603250"/>
          </a:xfrm>
          <a:noFill/>
          <a:ln>
            <a:miter lim="800000"/>
            <a:headEnd/>
            <a:tailEnd/>
          </a:ln>
        </p:spPr>
      </p:pic>
      <p:pic>
        <p:nvPicPr>
          <p:cNvPr id="28693" name="Рисунок 53"/>
          <p:cNvPicPr>
            <a:picLocks noGrp="1" noChangeAspect="1"/>
          </p:cNvPicPr>
          <p:nvPr>
            <p:ph type="pic" sz="quarter" idx="28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108825" y="3330575"/>
            <a:ext cx="603250" cy="603250"/>
          </a:xfrm>
          <a:noFill/>
          <a:ln>
            <a:miter lim="800000"/>
            <a:headEnd/>
            <a:tailEnd/>
          </a:ln>
        </p:spPr>
      </p:pic>
      <p:pic>
        <p:nvPicPr>
          <p:cNvPr id="28694" name="Рисунок 5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3400" y="1624013"/>
            <a:ext cx="1331913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03200" y="1459645"/>
          <a:ext cx="11794658" cy="53422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37238"/>
                <a:gridCol w="1032018"/>
                <a:gridCol w="2771623"/>
                <a:gridCol w="1032018"/>
                <a:gridCol w="3457339"/>
                <a:gridCol w="2764422"/>
              </a:tblGrid>
              <a:tr h="14177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Класс, технология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 vert="vert27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Разделы урока технологии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класс, физика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 vert="vert27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раздела физики; разделы курсов внеурочной деятельности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Возможные проекты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24004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Электротехника, Электрические работы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Понятие и виды источников и потребителей электроэнергии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Электрический ток. Источники электрического тока. Электрическая цепь и её составные части (физика)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 источников питания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14785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Электрические светильники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Электромонтаж осветительной арматуры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Осветительные приборы. Электрические и нагревательные приборы (физика)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 лампы накаливания; умного светильника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1422400" y="227013"/>
            <a:ext cx="105283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Схема анализа «пересечения тем» по технологии и предметам естественно-научного цикла (на примере физики). </a:t>
            </a:r>
          </a:p>
        </p:txBody>
      </p:sp>
      <p:pic>
        <p:nvPicPr>
          <p:cNvPr id="29700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"/>
            <a:ext cx="1331913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74328" y="1602533"/>
          <a:ext cx="11865271" cy="498965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19166"/>
                <a:gridCol w="1104739"/>
                <a:gridCol w="2309978"/>
                <a:gridCol w="964655"/>
                <a:gridCol w="2893969"/>
                <a:gridCol w="3472764"/>
              </a:tblGrid>
              <a:tr h="12238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Класс, технология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 vert="vert27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Разделы урока технологии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класс, физика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 vert="vert27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раздела физики; разделы курсов внеурочной деятельности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Возможные проекты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14345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и принцип действия электродвигателя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Действие магнитного поля на проводник с током. Электрический двигатель (физика)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 простейшего электродвигателя; конструирование двигателя Стирлинга</a:t>
                      </a:r>
                    </a:p>
                  </a:txBody>
                  <a:tcPr marT="0" marB="0"/>
                </a:tc>
              </a:tr>
              <a:tr h="23312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Бытовая техника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Электрические приборы для уборки квартиры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Осветительные приборы. Электрические и нагревательные приборы (физика)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мини пылесоса из бутылки из под сока, старого шланга стиральной машины, куска нейлоновой ткани, куска оцинкованного листа и двигателя на 12V</a:t>
                      </a:r>
                    </a:p>
                  </a:txBody>
                  <a:tcPr marT="0" marB="0"/>
                </a:tc>
              </a:tr>
            </a:tbl>
          </a:graphicData>
        </a:graphic>
      </p:graphicFrame>
      <p:pic>
        <p:nvPicPr>
          <p:cNvPr id="3072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"/>
            <a:ext cx="1331913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Прямоугольник 1"/>
          <p:cNvSpPr>
            <a:spLocks noChangeArrowheads="1"/>
          </p:cNvSpPr>
          <p:nvPr/>
        </p:nvSpPr>
        <p:spPr bwMode="auto">
          <a:xfrm>
            <a:off x="1435100" y="350838"/>
            <a:ext cx="106045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Схема анализа «пересечения тем» по технологии и предметам естественно-научного цикла (на примере физики).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19537" y="1725341"/>
          <a:ext cx="11553211" cy="503960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54393"/>
                <a:gridCol w="1027313"/>
                <a:gridCol w="3801060"/>
                <a:gridCol w="1438239"/>
                <a:gridCol w="2475391"/>
                <a:gridCol w="1956815"/>
              </a:tblGrid>
              <a:tr h="229640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Класс;</a:t>
                      </a:r>
                    </a:p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 vert="vert27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Разделы урока технологии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Класс; физика, курсы внеурочной деятельности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 vert="vert27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раздела физики; разделы курсов внеурочной деятельности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Возможные проекты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3890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и принцип действия электродвигателя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Действие магнитного поля на проводник с током. Электрический двигатель (физика)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 простейшего электродвигателя; конструирование двигателя Стирлинга</a:t>
                      </a:r>
                    </a:p>
                  </a:txBody>
                  <a:tcPr marT="0" marB="0"/>
                </a:tc>
              </a:tr>
              <a:tr h="3890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Творческий проект по разделу «Технологии домашнего хозяйства».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Давление жидкости, газа, твёрдого тела (физика)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Проекты гидравлических устройств</a:t>
                      </a:r>
                    </a:p>
                  </a:txBody>
                  <a:tcPr marT="0" marB="0"/>
                </a:tc>
              </a:tr>
            </a:tbl>
          </a:graphicData>
        </a:graphic>
      </p:graphicFrame>
      <p:pic>
        <p:nvPicPr>
          <p:cNvPr id="3174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"/>
            <a:ext cx="1331913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Прямоугольник 1"/>
          <p:cNvSpPr>
            <a:spLocks noChangeArrowheads="1"/>
          </p:cNvSpPr>
          <p:nvPr/>
        </p:nvSpPr>
        <p:spPr bwMode="auto">
          <a:xfrm>
            <a:off x="1727200" y="268288"/>
            <a:ext cx="95377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Схема анализа «пересечения тем» по технологии и предметам естественно-научного цикла (на примере физики).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8">
      <a:dk1>
        <a:sysClr val="windowText" lastClr="000000"/>
      </a:dk1>
      <a:lt1>
        <a:sysClr val="window" lastClr="FFFFFF"/>
      </a:lt1>
      <a:dk2>
        <a:srgbClr val="140A59"/>
      </a:dk2>
      <a:lt2>
        <a:srgbClr val="E7E6E6"/>
      </a:lt2>
      <a:accent1>
        <a:srgbClr val="2B0348"/>
      </a:accent1>
      <a:accent2>
        <a:srgbClr val="763788"/>
      </a:accent2>
      <a:accent3>
        <a:srgbClr val="EF050C"/>
      </a:accent3>
      <a:accent4>
        <a:srgbClr val="B01E4C"/>
      </a:accent4>
      <a:accent5>
        <a:srgbClr val="0565FA"/>
      </a:accent5>
      <a:accent6>
        <a:srgbClr val="0BE1FF"/>
      </a:accent6>
      <a:hlink>
        <a:srgbClr val="0563C1"/>
      </a:hlink>
      <a:folHlink>
        <a:srgbClr val="954F72"/>
      </a:folHlink>
    </a:clrScheme>
    <a:fontScheme name="Custom 15">
      <a:majorFont>
        <a:latin typeface="Century Gothic Bold"/>
        <a:ea typeface=""/>
        <a:cs typeface=""/>
      </a:majorFont>
      <a:minorFont>
        <a:latin typeface="Daytona Pro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_ip_UnifiedCompliancePolicyUIAction xmlns="http://schemas.microsoft.com/sharepoint/v3" xsi:nil="true"/>
    <Image xmlns="71af3243-3dd4-4a8d-8c0d-dd76da1f02a5">
      <Url xmlns="71af3243-3dd4-4a8d-8c0d-dd76da1f02a5" xsi:nil="true"/>
      <Description xmlns="71af3243-3dd4-4a8d-8c0d-dd76da1f02a5"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 xsi:nil="true"/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CFFF0F-611F-411C-B3E7-2AC1F75CD3AA}">
  <ds:schemaRefs>
    <ds:schemaRef ds:uri="http://schemas.microsoft.com/office/2006/metadata/propertie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B3089DF1-5746-46EC-AE4D-E0FEEFA364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3B034D-ACEF-4C52-A048-622E130B9A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TM56488565</Template>
  <TotalTime>0</TotalTime>
  <Words>1209</Words>
  <Application>Microsoft Office PowerPoint</Application>
  <PresentationFormat>Произвольный</PresentationFormat>
  <Paragraphs>198</Paragraphs>
  <Slides>19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Использование технологии наставничества при организации проектно-исследовательской деятельности обучающихся  в рамках сетевого взаимодействия «Школа-ВУЗ» </vt:lpstr>
      <vt:lpstr>Тренды образования сегодня</vt:lpstr>
      <vt:lpstr>Презентация PowerPoint</vt:lpstr>
      <vt:lpstr>Проблема</vt:lpstr>
      <vt:lpstr>Проекты школьников, выполненные под руководством студентки</vt:lpstr>
      <vt:lpstr>Подготовительная работа. Школа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Подготовительная работа. ВУЗ</vt:lpstr>
      <vt:lpstr>Презентация PowerPoint</vt:lpstr>
      <vt:lpstr>Лаборатории вуза </vt:lpstr>
      <vt:lpstr>Презентация PowerPoint</vt:lpstr>
      <vt:lpstr>Промежуточный результат</vt:lpstr>
      <vt:lpstr>Промежуточный результат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2021-05-30T19:37:17Z</dcterms:created>
  <dcterms:modified xsi:type="dcterms:W3CDTF">2024-04-19T04:55:47Z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