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8" r:id="rId2"/>
    <p:sldId id="261" r:id="rId3"/>
    <p:sldId id="280" r:id="rId4"/>
    <p:sldId id="263" r:id="rId5"/>
    <p:sldId id="266" r:id="rId6"/>
    <p:sldId id="257" r:id="rId7"/>
    <p:sldId id="258" r:id="rId8"/>
    <p:sldId id="259" r:id="rId9"/>
    <p:sldId id="260" r:id="rId10"/>
    <p:sldId id="281" r:id="rId11"/>
    <p:sldId id="272" r:id="rId12"/>
    <p:sldId id="265" r:id="rId13"/>
    <p:sldId id="277" r:id="rId14"/>
    <p:sldId id="267" r:id="rId15"/>
    <p:sldId id="268" r:id="rId16"/>
    <p:sldId id="269" r:id="rId17"/>
    <p:sldId id="270" r:id="rId18"/>
    <p:sldId id="271" r:id="rId19"/>
    <p:sldId id="275" r:id="rId20"/>
    <p:sldId id="276" r:id="rId21"/>
    <p:sldId id="273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7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522" y="-5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404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19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8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08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97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5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88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1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6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50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E03BB-AC52-4385-8F04-50FD3AC07B54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A2F65-04E4-4E4F-803F-7E1C9F08A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1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0100" y="368300"/>
            <a:ext cx="1021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механизма внедрения технологии наставничества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организации проектно-исследовательской деятельности обучающихся основной школы в рамках сетевого взаимодействия «Школа-ВУЗ»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8147" b="18297"/>
          <a:stretch>
            <a:fillRect/>
          </a:stretch>
        </p:blipFill>
        <p:spPr bwMode="auto">
          <a:xfrm>
            <a:off x="3113974" y="4419579"/>
            <a:ext cx="4145148" cy="183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6" y="4153952"/>
            <a:ext cx="2289175" cy="23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2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400" y="139699"/>
            <a:ext cx="9499600" cy="135890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Дискуссионная площадка в рамках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Поволжского педагогического форума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793875"/>
            <a:ext cx="6604000" cy="495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66" y="5159375"/>
            <a:ext cx="2116667" cy="158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7" y="3505200"/>
            <a:ext cx="2116666" cy="158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5159375"/>
            <a:ext cx="2116667" cy="1587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34" y="3498850"/>
            <a:ext cx="2070099" cy="1552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1" y="1901822"/>
            <a:ext cx="2070099" cy="15525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1" y="139699"/>
            <a:ext cx="2116665" cy="1587499"/>
          </a:xfrm>
          <a:prstGeom prst="rect">
            <a:avLst/>
          </a:prstGeom>
        </p:spPr>
      </p:pic>
      <p:pic>
        <p:nvPicPr>
          <p:cNvPr id="13" name="Объект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670" y="1204717"/>
            <a:ext cx="2386330" cy="19853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281" y="1901822"/>
            <a:ext cx="2082804" cy="15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10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="" xmlns:a16="http://schemas.microsoft.com/office/drawing/2014/main" id="{689F4C10-E29A-1E8A-69F8-8F428701D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7631" r="-1" b="16104"/>
          <a:stretch/>
        </p:blipFill>
        <p:spPr>
          <a:xfrm>
            <a:off x="3069" y="0"/>
            <a:ext cx="12188931" cy="685799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D238282F-CA07-4008-44FE-86EA549AA8F2}"/>
              </a:ext>
            </a:extLst>
          </p:cNvPr>
          <p:cNvSpPr/>
          <p:nvPr/>
        </p:nvSpPr>
        <p:spPr>
          <a:xfrm>
            <a:off x="-239697" y="-42174"/>
            <a:ext cx="12496800" cy="69423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59DD5DF8-9FA4-DCCB-1CE9-D327269625FF}"/>
              </a:ext>
            </a:extLst>
          </p:cNvPr>
          <p:cNvSpPr/>
          <p:nvPr/>
        </p:nvSpPr>
        <p:spPr>
          <a:xfrm>
            <a:off x="4622307" y="2146177"/>
            <a:ext cx="3297896" cy="2565646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128123E2-5839-5D48-1219-B4A2F2C4AB43}"/>
              </a:ext>
            </a:extLst>
          </p:cNvPr>
          <p:cNvSpPr/>
          <p:nvPr/>
        </p:nvSpPr>
        <p:spPr>
          <a:xfrm>
            <a:off x="3208103" y="227751"/>
            <a:ext cx="1960387" cy="161544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2983B2DF-E91E-1DDA-EDA1-33BE89B9EF9E}"/>
              </a:ext>
            </a:extLst>
          </p:cNvPr>
          <p:cNvSpPr/>
          <p:nvPr/>
        </p:nvSpPr>
        <p:spPr>
          <a:xfrm>
            <a:off x="7393161" y="257825"/>
            <a:ext cx="1960387" cy="161544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DC70E1F9-5F95-8B49-9F7C-B5B92B1DEE23}"/>
              </a:ext>
            </a:extLst>
          </p:cNvPr>
          <p:cNvSpPr/>
          <p:nvPr/>
        </p:nvSpPr>
        <p:spPr>
          <a:xfrm>
            <a:off x="9398001" y="2765937"/>
            <a:ext cx="2458639" cy="1815191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3324A174-7458-65D5-1F63-D3E78466EAA3}"/>
              </a:ext>
            </a:extLst>
          </p:cNvPr>
          <p:cNvSpPr/>
          <p:nvPr/>
        </p:nvSpPr>
        <p:spPr>
          <a:xfrm>
            <a:off x="1247716" y="948875"/>
            <a:ext cx="1960387" cy="161544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59F47D06-0937-B3CF-B56C-279DD2670211}"/>
              </a:ext>
            </a:extLst>
          </p:cNvPr>
          <p:cNvSpPr/>
          <p:nvPr/>
        </p:nvSpPr>
        <p:spPr>
          <a:xfrm>
            <a:off x="718716" y="2842584"/>
            <a:ext cx="2641040" cy="1831145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45DB29CB-910D-014E-8EC2-7E2F78E02267}"/>
              </a:ext>
            </a:extLst>
          </p:cNvPr>
          <p:cNvSpPr/>
          <p:nvPr/>
        </p:nvSpPr>
        <p:spPr>
          <a:xfrm>
            <a:off x="3980409" y="5120511"/>
            <a:ext cx="1960387" cy="161544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0FBCD945-2C2A-5C35-ECCF-6C1E4497A58D}"/>
              </a:ext>
            </a:extLst>
          </p:cNvPr>
          <p:cNvCxnSpPr>
            <a:cxnSpLocks/>
            <a:stCxn id="4" idx="3"/>
            <a:endCxn id="4" idx="7"/>
          </p:cNvCxnSpPr>
          <p:nvPr/>
        </p:nvCxnSpPr>
        <p:spPr>
          <a:xfrm flipV="1">
            <a:off x="5105272" y="2521907"/>
            <a:ext cx="2331965" cy="1814186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бъект 2">
            <a:extLst>
              <a:ext uri="{FF2B5EF4-FFF2-40B4-BE49-F238E27FC236}">
                <a16:creationId xmlns="" xmlns:a16="http://schemas.microsoft.com/office/drawing/2014/main" id="{978BA3E1-AD2B-1FD7-A371-B42566088D6D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9143885">
            <a:off x="4449682" y="2689769"/>
            <a:ext cx="3074061" cy="64966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аспекты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="" xmlns:a16="http://schemas.microsoft.com/office/drawing/2014/main" id="{C2B363E0-6884-52A9-E08A-7BECB3427C7D}"/>
              </a:ext>
            </a:extLst>
          </p:cNvPr>
          <p:cNvSpPr txBox="1">
            <a:spLocks/>
          </p:cNvSpPr>
          <p:nvPr/>
        </p:nvSpPr>
        <p:spPr>
          <a:xfrm rot="19143885">
            <a:off x="5157478" y="3373660"/>
            <a:ext cx="3110428" cy="768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Отрицательные аспекты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="" xmlns:a16="http://schemas.microsoft.com/office/drawing/2014/main" id="{8825486A-3F2D-4FD4-B148-3B48B22DF63A}"/>
              </a:ext>
            </a:extLst>
          </p:cNvPr>
          <p:cNvSpPr txBox="1">
            <a:spLocks/>
          </p:cNvSpPr>
          <p:nvPr/>
        </p:nvSpPr>
        <p:spPr>
          <a:xfrm>
            <a:off x="9353549" y="3443794"/>
            <a:ext cx="2564764" cy="729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Энергозатратность</a:t>
            </a:r>
            <a:endParaRPr lang="ru-RU" sz="1800" b="1" dirty="0"/>
          </a:p>
        </p:txBody>
      </p:sp>
      <p:sp>
        <p:nvSpPr>
          <p:cNvPr id="26" name="Объект 2">
            <a:extLst>
              <a:ext uri="{FF2B5EF4-FFF2-40B4-BE49-F238E27FC236}">
                <a16:creationId xmlns="" xmlns:a16="http://schemas.microsoft.com/office/drawing/2014/main" id="{522FA444-35E3-4D60-9E81-3A2BFB4AB858}"/>
              </a:ext>
            </a:extLst>
          </p:cNvPr>
          <p:cNvSpPr txBox="1">
            <a:spLocks/>
          </p:cNvSpPr>
          <p:nvPr/>
        </p:nvSpPr>
        <p:spPr>
          <a:xfrm>
            <a:off x="7208983" y="786056"/>
            <a:ext cx="2364655" cy="81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Объект 2">
            <a:extLst>
              <a:ext uri="{FF2B5EF4-FFF2-40B4-BE49-F238E27FC236}">
                <a16:creationId xmlns="" xmlns:a16="http://schemas.microsoft.com/office/drawing/2014/main" id="{744D9B5D-A30F-FEAB-D202-B4EE2188D536}"/>
              </a:ext>
            </a:extLst>
          </p:cNvPr>
          <p:cNvSpPr txBox="1">
            <a:spLocks/>
          </p:cNvSpPr>
          <p:nvPr/>
        </p:nvSpPr>
        <p:spPr>
          <a:xfrm>
            <a:off x="3031634" y="644916"/>
            <a:ext cx="2364655" cy="81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Социализация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="" xmlns:a16="http://schemas.microsoft.com/office/drawing/2014/main" id="{D4EDD41F-D465-0BCA-14BB-3FCBF24B65AF}"/>
              </a:ext>
            </a:extLst>
          </p:cNvPr>
          <p:cNvSpPr txBox="1">
            <a:spLocks/>
          </p:cNvSpPr>
          <p:nvPr/>
        </p:nvSpPr>
        <p:spPr>
          <a:xfrm>
            <a:off x="1095054" y="1457774"/>
            <a:ext cx="2364655" cy="81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Саморазвитие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C981BA94-C655-0D9E-9B53-B2C045675B56}"/>
              </a:ext>
            </a:extLst>
          </p:cNvPr>
          <p:cNvSpPr/>
          <p:nvPr/>
        </p:nvSpPr>
        <p:spPr>
          <a:xfrm>
            <a:off x="1095053" y="4704350"/>
            <a:ext cx="2551795" cy="182652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>
            <a:extLst>
              <a:ext uri="{FF2B5EF4-FFF2-40B4-BE49-F238E27FC236}">
                <a16:creationId xmlns="" xmlns:a16="http://schemas.microsoft.com/office/drawing/2014/main" id="{94E046AD-D91B-83B2-0F52-D393B065D550}"/>
              </a:ext>
            </a:extLst>
          </p:cNvPr>
          <p:cNvSpPr txBox="1">
            <a:spLocks/>
          </p:cNvSpPr>
          <p:nvPr/>
        </p:nvSpPr>
        <p:spPr>
          <a:xfrm>
            <a:off x="1095053" y="5208175"/>
            <a:ext cx="2551795" cy="720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исследовательских умений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Объект 2">
            <a:extLst>
              <a:ext uri="{FF2B5EF4-FFF2-40B4-BE49-F238E27FC236}">
                <a16:creationId xmlns="" xmlns:a16="http://schemas.microsoft.com/office/drawing/2014/main" id="{229A6AED-C473-4A1B-7AE6-4EED83EE746D}"/>
              </a:ext>
            </a:extLst>
          </p:cNvPr>
          <p:cNvSpPr txBox="1">
            <a:spLocks/>
          </p:cNvSpPr>
          <p:nvPr/>
        </p:nvSpPr>
        <p:spPr>
          <a:xfrm>
            <a:off x="3778274" y="5712000"/>
            <a:ext cx="2364655" cy="81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Мотивирующий характер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="" xmlns:a16="http://schemas.microsoft.com/office/drawing/2014/main" id="{5AD43892-FF76-121E-D51D-0A50C020A5FC}"/>
              </a:ext>
            </a:extLst>
          </p:cNvPr>
          <p:cNvSpPr txBox="1">
            <a:spLocks/>
          </p:cNvSpPr>
          <p:nvPr/>
        </p:nvSpPr>
        <p:spPr>
          <a:xfrm>
            <a:off x="718716" y="3256416"/>
            <a:ext cx="2489387" cy="8188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информационных технологий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220B2721-DFBA-93A4-E9E3-447E294E81B5}"/>
              </a:ext>
            </a:extLst>
          </p:cNvPr>
          <p:cNvSpPr/>
          <p:nvPr/>
        </p:nvSpPr>
        <p:spPr>
          <a:xfrm>
            <a:off x="5352668" y="139188"/>
            <a:ext cx="1960387" cy="1615440"/>
          </a:xfrm>
          <a:prstGeom prst="ellipse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бъект 2">
            <a:extLst>
              <a:ext uri="{FF2B5EF4-FFF2-40B4-BE49-F238E27FC236}">
                <a16:creationId xmlns="" xmlns:a16="http://schemas.microsoft.com/office/drawing/2014/main" id="{A1B4559F-EDCA-D952-D63E-3D28151CB45D}"/>
              </a:ext>
            </a:extLst>
          </p:cNvPr>
          <p:cNvSpPr txBox="1">
            <a:spLocks/>
          </p:cNvSpPr>
          <p:nvPr/>
        </p:nvSpPr>
        <p:spPr>
          <a:xfrm>
            <a:off x="5168490" y="708429"/>
            <a:ext cx="2364655" cy="1020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Дифференцированный подход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6" name="Соединитель: изогнутый 35">
            <a:extLst>
              <a:ext uri="{FF2B5EF4-FFF2-40B4-BE49-F238E27FC236}">
                <a16:creationId xmlns="" xmlns:a16="http://schemas.microsoft.com/office/drawing/2014/main" id="{7461CB3B-27A9-AF69-B0BA-53779B55ED3A}"/>
              </a:ext>
            </a:extLst>
          </p:cNvPr>
          <p:cNvCxnSpPr>
            <a:cxnSpLocks/>
            <a:stCxn id="4" idx="0"/>
            <a:endCxn id="10" idx="3"/>
          </p:cNvCxnSpPr>
          <p:nvPr/>
        </p:nvCxnSpPr>
        <p:spPr>
          <a:xfrm rot="16200000" flipV="1">
            <a:off x="4613444" y="488366"/>
            <a:ext cx="539562" cy="2776060"/>
          </a:xfrm>
          <a:prstGeom prst="curvedConnector3">
            <a:avLst>
              <a:gd name="adj1" fmla="val 50000"/>
            </a:avLst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: изогнутый 37">
            <a:extLst>
              <a:ext uri="{FF2B5EF4-FFF2-40B4-BE49-F238E27FC236}">
                <a16:creationId xmlns="" xmlns:a16="http://schemas.microsoft.com/office/drawing/2014/main" id="{1AC31F72-1EB1-15D2-0DC0-FE9B8AC834CA}"/>
              </a:ext>
            </a:extLst>
          </p:cNvPr>
          <p:cNvCxnSpPr>
            <a:cxnSpLocks/>
            <a:stCxn id="4" idx="2"/>
            <a:endCxn id="15" idx="7"/>
          </p:cNvCxnSpPr>
          <p:nvPr/>
        </p:nvCxnSpPr>
        <p:spPr>
          <a:xfrm rot="10800000" flipH="1" flipV="1">
            <a:off x="4622307" y="3429000"/>
            <a:ext cx="1031397" cy="1928087"/>
          </a:xfrm>
          <a:prstGeom prst="curvedConnector4">
            <a:avLst>
              <a:gd name="adj1" fmla="val -29552"/>
              <a:gd name="adj2" fmla="val 77132"/>
            </a:avLst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: изогнутый 38">
            <a:extLst>
              <a:ext uri="{FF2B5EF4-FFF2-40B4-BE49-F238E27FC236}">
                <a16:creationId xmlns="" xmlns:a16="http://schemas.microsoft.com/office/drawing/2014/main" id="{31FB1FE3-173D-2253-352F-9F35A69543DA}"/>
              </a:ext>
            </a:extLst>
          </p:cNvPr>
          <p:cNvCxnSpPr>
            <a:cxnSpLocks/>
            <a:stCxn id="4" idx="1"/>
            <a:endCxn id="13" idx="5"/>
          </p:cNvCxnSpPr>
          <p:nvPr/>
        </p:nvCxnSpPr>
        <p:spPr>
          <a:xfrm rot="16200000" flipV="1">
            <a:off x="3916057" y="1332693"/>
            <a:ext cx="194168" cy="2184261"/>
          </a:xfrm>
          <a:prstGeom prst="curvedConnector5">
            <a:avLst>
              <a:gd name="adj1" fmla="val 117733"/>
              <a:gd name="adj2" fmla="val 54484"/>
              <a:gd name="adj3" fmla="val -17733"/>
            </a:avLst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изогнутый 40">
            <a:extLst>
              <a:ext uri="{FF2B5EF4-FFF2-40B4-BE49-F238E27FC236}">
                <a16:creationId xmlns="" xmlns:a16="http://schemas.microsoft.com/office/drawing/2014/main" id="{8EBE6062-8DEE-2336-B776-3A9211EB3FD7}"/>
              </a:ext>
            </a:extLst>
          </p:cNvPr>
          <p:cNvCxnSpPr>
            <a:cxnSpLocks/>
            <a:endCxn id="14" idx="7"/>
          </p:cNvCxnSpPr>
          <p:nvPr/>
        </p:nvCxnSpPr>
        <p:spPr>
          <a:xfrm rot="10800000">
            <a:off x="2972984" y="3110748"/>
            <a:ext cx="1622491" cy="304894"/>
          </a:xfrm>
          <a:prstGeom prst="curvedConnector4">
            <a:avLst>
              <a:gd name="adj1" fmla="val 38081"/>
              <a:gd name="adj2" fmla="val 174977"/>
            </a:avLst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: изогнутый 42">
            <a:extLst>
              <a:ext uri="{FF2B5EF4-FFF2-40B4-BE49-F238E27FC236}">
                <a16:creationId xmlns="" xmlns:a16="http://schemas.microsoft.com/office/drawing/2014/main" id="{F4DE1325-8A4C-C293-9ED9-599D6DC9BF4C}"/>
              </a:ext>
            </a:extLst>
          </p:cNvPr>
          <p:cNvCxnSpPr>
            <a:cxnSpLocks/>
            <a:stCxn id="4" idx="2"/>
            <a:endCxn id="29" idx="7"/>
          </p:cNvCxnSpPr>
          <p:nvPr/>
        </p:nvCxnSpPr>
        <p:spPr>
          <a:xfrm rot="10800000" flipV="1">
            <a:off x="3273147" y="3429000"/>
            <a:ext cx="1349160" cy="1542838"/>
          </a:xfrm>
          <a:prstGeom prst="curvedConnector2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: изогнутый 48">
            <a:extLst>
              <a:ext uri="{FF2B5EF4-FFF2-40B4-BE49-F238E27FC236}">
                <a16:creationId xmlns="" xmlns:a16="http://schemas.microsoft.com/office/drawing/2014/main" id="{435E0455-709B-DB5C-7973-498D3BD420B0}"/>
              </a:ext>
            </a:extLst>
          </p:cNvPr>
          <p:cNvCxnSpPr>
            <a:cxnSpLocks/>
            <a:stCxn id="4" idx="0"/>
            <a:endCxn id="33" idx="4"/>
          </p:cNvCxnSpPr>
          <p:nvPr/>
        </p:nvCxnSpPr>
        <p:spPr>
          <a:xfrm rot="5400000" flipH="1" flipV="1">
            <a:off x="6106284" y="1919601"/>
            <a:ext cx="391549" cy="61607"/>
          </a:xfrm>
          <a:prstGeom prst="curvedConnector3">
            <a:avLst>
              <a:gd name="adj1" fmla="val 50000"/>
            </a:avLst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: изогнутый 51">
            <a:extLst>
              <a:ext uri="{FF2B5EF4-FFF2-40B4-BE49-F238E27FC236}">
                <a16:creationId xmlns="" xmlns:a16="http://schemas.microsoft.com/office/drawing/2014/main" id="{C1ABD09E-D73F-D1E3-E8F5-76BBBE2DDD6C}"/>
              </a:ext>
            </a:extLst>
          </p:cNvPr>
          <p:cNvCxnSpPr>
            <a:cxnSpLocks/>
            <a:stCxn id="4" idx="0"/>
          </p:cNvCxnSpPr>
          <p:nvPr/>
        </p:nvCxnSpPr>
        <p:spPr>
          <a:xfrm rot="5400000" flipH="1" flipV="1">
            <a:off x="7190031" y="962854"/>
            <a:ext cx="264549" cy="2102099"/>
          </a:xfrm>
          <a:prstGeom prst="curvedConnector2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оединитель: изогнутый 60">
            <a:extLst>
              <a:ext uri="{FF2B5EF4-FFF2-40B4-BE49-F238E27FC236}">
                <a16:creationId xmlns="" xmlns:a16="http://schemas.microsoft.com/office/drawing/2014/main" id="{F1D47FB8-7B05-9F20-6FC2-8A1EDE50840B}"/>
              </a:ext>
            </a:extLst>
          </p:cNvPr>
          <p:cNvCxnSpPr>
            <a:cxnSpLocks/>
            <a:stCxn id="4" idx="5"/>
            <a:endCxn id="12" idx="2"/>
          </p:cNvCxnSpPr>
          <p:nvPr/>
        </p:nvCxnSpPr>
        <p:spPr>
          <a:xfrm rot="5400000" flipH="1" flipV="1">
            <a:off x="8086338" y="3024432"/>
            <a:ext cx="662561" cy="1960763"/>
          </a:xfrm>
          <a:prstGeom prst="curvedConnector4">
            <a:avLst>
              <a:gd name="adj1" fmla="val -34502"/>
              <a:gd name="adj2" fmla="val 62316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697" y="-50828"/>
            <a:ext cx="1487413" cy="153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2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371" y="188640"/>
            <a:ext cx="11425269" cy="151216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44139" y="4453901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090" y="0"/>
            <a:ext cx="121229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механизма организации проектно-исследовательской деятельности школьников посредством реализации сквозной программы пересечения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 технологии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 естественно-научного цикла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целей и задач региональной инновационной площадки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37407"/>
            <a:ext cx="12192000" cy="54476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программы  по технологии, предметам естественно-научного цикла и курса «Проектная деятельность» (внеурочная деятельность). Найти темы пресечения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с учащимися темы проектов, над которыми они будут работать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Спланировать предметную проектную деятельность в рамках уроков технологии и курса внеурочной деятельности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наставнические пары «учитель-студент», «студент-ученик» , «ученик-ученик»,  «ученик-учитель»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консультации в рамках наставнических пар на протяжении всего времени работы над проектом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Завершить и презентовать проект в рамках урочной деятельности;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дополнение в рамках изучаемого материала (старшие- младшим и равный равному)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участие в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Областном учебно-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исследовательскиом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естествознанию для учащихся общеобразовательных учреждений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твоих открытий»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0" y="6061455"/>
            <a:ext cx="1541461" cy="1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61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0701"/>
            <a:ext cx="12192000" cy="148589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механизма организации проектно-исследовательской деятельности школьников посредством реализации сквозной программы пересечения тем технологии и предметов естественно-научного цикла в рамках реализации целей и задач региональной инновационной площадки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28899"/>
            <a:ext cx="12192000" cy="422910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47500" lnSpcReduction="20000"/>
          </a:bodyPr>
          <a:lstStyle/>
          <a:p>
            <a:pPr marL="514350" indent="-514350" algn="just">
              <a:buAutoNum type="arabicPeriod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Обучить студентов по программе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AutoNum type="arabicPeriod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наставнические пары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«научно-педагогический работник-учитель», «научно-педагогический работник-студент», «учитель-студент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«студент-ученик» , «ученик-ученик»,  «ученик-учитель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514350" indent="-514350" algn="just">
              <a:buAutoNum type="arabicPeriod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научно-исследовательскую деятельность на базе ВУЗа учитывая специфику выбранных проектов в рамках взаимодействия наставнических пар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«научно-педагогический работник-учитель», «научно-педагогический работник-студент», «учитель-студент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самостоятельную работу студентов в рамках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школы (работа в парах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«учитель-студент», «студент-ученик» , «ученик-ученик»,  «ученик-учитель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презентацию проектов в рамках Областного учебно-исследовательского конкурса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естествознанию для учащихся общеобразовательных учреждений </a:t>
            </a:r>
            <a:b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твоих открытий»</a:t>
            </a:r>
            <a:endParaRPr lang="ru-RU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8147" b="18297"/>
          <a:stretch>
            <a:fillRect/>
          </a:stretch>
        </p:blipFill>
        <p:spPr bwMode="auto">
          <a:xfrm>
            <a:off x="243974" y="1642074"/>
            <a:ext cx="2232526" cy="98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929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858238"/>
              </p:ext>
            </p:extLst>
          </p:nvPr>
        </p:nvGraphicFramePr>
        <p:xfrm>
          <a:off x="203200" y="1459645"/>
          <a:ext cx="11794658" cy="5342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238"/>
                <a:gridCol w="1032018"/>
                <a:gridCol w="2771623"/>
                <a:gridCol w="1032018"/>
                <a:gridCol w="3457339"/>
                <a:gridCol w="2764422"/>
              </a:tblGrid>
              <a:tr h="14177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Класс, технология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Разделы урока технологии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класс, физика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раздела физики; разделы курсов внеурочной деятельности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Возможные проекты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4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 startAt="2"/>
                        <a:tabLst>
                          <a:tab pos="457200" algn="l"/>
                        </a:tabLs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Электротехника, Электрические работы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Понятие и виды источников и потребителей электроэнергии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Электрический ток. Источники электрического тока. Электрическая цепь и её составные части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Конструирование источников питания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85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Электрические светильники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Электромонтаж осветительной арматуры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Осветительные приборы. Электрические и нагревательные приборы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Конструирование лампы накаливания; умного светильника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22401" y="226352"/>
            <a:ext cx="10528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анализа «пересечения тем» по технологии и предметам естественно-научного цикла (на примере физики).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3"/>
            <a:ext cx="1331897" cy="13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1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2627186"/>
              </p:ext>
            </p:extLst>
          </p:nvPr>
        </p:nvGraphicFramePr>
        <p:xfrm>
          <a:off x="174328" y="1602533"/>
          <a:ext cx="12017672" cy="505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541"/>
                <a:gridCol w="1118929"/>
                <a:gridCol w="2339648"/>
                <a:gridCol w="977045"/>
                <a:gridCol w="2931140"/>
                <a:gridCol w="3517369"/>
              </a:tblGrid>
              <a:tr h="12392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Класс, технология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Разделы урока технологии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класс, физика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раздела физики; разделы курсов внеурочной деятельности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Возможные проекты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25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и принцип действия электродвигателя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Действие магнитного поля на проводник с током. Электрический двигатель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простейшего электродвигателя; конструирование двигателя Стирлинга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4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Бытовая техника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Электрические приборы для уборки квартиры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Осветительные приборы. Электрические и нагревательные приборы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мини пылесоса из бутылки из под сока, старого шланга стиральной машины, куска нейлоновой ткани, куска оцинкованного листа и двигателя на 12V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3"/>
            <a:ext cx="1331897" cy="13765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35100" y="351135"/>
            <a:ext cx="10604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анализа «пересечения тем» по технологии и предметам естественно-научного цикла (на примере физики).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2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480869"/>
              </p:ext>
            </p:extLst>
          </p:nvPr>
        </p:nvGraphicFramePr>
        <p:xfrm>
          <a:off x="219537" y="1725341"/>
          <a:ext cx="11740889" cy="5039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071"/>
                <a:gridCol w="1027313"/>
                <a:gridCol w="3801060"/>
                <a:gridCol w="1438239"/>
                <a:gridCol w="2475391"/>
                <a:gridCol w="1956815"/>
              </a:tblGrid>
              <a:tr h="22964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Класс;</a:t>
                      </a:r>
                    </a:p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</a:p>
                  </a:txBody>
                  <a:tcPr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Разделы урока технологии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Класс; физика, курсы внеурочной деятельности</a:t>
                      </a:r>
                    </a:p>
                  </a:txBody>
                  <a:tcPr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Тема раздела физики; разделы курсов внеурочной деятельности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Возможные проекты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0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и принцип действия электродвигателя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Действие магнитного поля на проводник с током. Электрический двигатель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простейшего электродвигателя; конструирование двигателя Стирлинга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0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Творческий проект по разделу «Технологии домашнего хозяйства».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Давление жидкости, газа, твёрдого тела (физика)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 гидравлических устройств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3"/>
            <a:ext cx="1331897" cy="13765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27200" y="267582"/>
            <a:ext cx="95377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анализа «пересечения тем» по технологии и предметам естественно-научного цикла (на примере физики).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80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495249"/>
              </p:ext>
            </p:extLst>
          </p:nvPr>
        </p:nvGraphicFramePr>
        <p:xfrm>
          <a:off x="286680" y="2123232"/>
          <a:ext cx="11905320" cy="3837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864096"/>
                <a:gridCol w="3168352"/>
                <a:gridCol w="1056117"/>
                <a:gridCol w="3456384"/>
                <a:gridCol w="2208243"/>
              </a:tblGrid>
              <a:tr h="13681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Класс, технология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Разделы урока технологии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класс, физика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раздела физики; разделы курсов внеурочной деятельности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Возможные проекты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Творческие проекты. Способы оформления проекта.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оценки. Оформление проекта и сопроводительной документации(курс внеурочной деятельности «Проектная деятельность»)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Проект-презентация «Способы оформления проекта»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Презентация. Подбор материалов и инструментов.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над презентацией – 6 часов (курс внеурочной деятельности «Проектная деятельность»)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презентаций, выполненных в разных программах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3"/>
            <a:ext cx="1331897" cy="13765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25600" y="241740"/>
            <a:ext cx="10147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анализа «пересечения тем» по технологии и предметам естественно-научного цикла (на примере физики).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00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835371"/>
              </p:ext>
            </p:extLst>
          </p:nvPr>
        </p:nvGraphicFramePr>
        <p:xfrm>
          <a:off x="190663" y="1594149"/>
          <a:ext cx="12001337" cy="3748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31"/>
                <a:gridCol w="864096"/>
                <a:gridCol w="3264363"/>
                <a:gridCol w="672075"/>
                <a:gridCol w="4048449"/>
                <a:gridCol w="2000223"/>
              </a:tblGrid>
              <a:tr h="1828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Класс, технология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Разделы урока технологии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класс, физика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раздела физики; разделы курсов внеурочной деятельности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Возможные проекты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6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выполнения выбранного изделия. Расчет себестоимости  изделия. Экологическое обоснование. Защита проекта. Распределение работы при коллективной деятельности.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и мощность электрического тока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Демонстрация расчёта себестоимости проекта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3"/>
            <a:ext cx="1331897" cy="13765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49400" y="114301"/>
            <a:ext cx="10477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анализа «пересечения тем» по технологии и предметам естественно-научного цикла (на примере физики).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62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cc5c31c90f388387584e371022beafe0-V">
            <a:hlinkClick r:id="" action="ppaction://media"/>
            <a:extLst>
              <a:ext uri="{FF2B5EF4-FFF2-40B4-BE49-F238E27FC236}">
                <a16:creationId xmlns="" xmlns:a16="http://schemas.microsoft.com/office/drawing/2014/main" id="{7F62D8D5-F8CD-CC6C-636E-903AA047F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6167" y="1184820"/>
            <a:ext cx="8887577" cy="50078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6900" y="2540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проектов учащихся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3"/>
            <a:ext cx="1331897" cy="13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3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299" y="1462845"/>
            <a:ext cx="11439061" cy="4787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инновационная площадка 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«Модель наставничества по организации проектно-исследовательской деятельности обучающихся основной школы в рамках сетевого взаимодействия «Школа-ВУЗ»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направлению «Разработка, апробация и (или) внедрение новых механизмов саморегулирования деятельности  объединений образовательных организаций и работников сферы образования, а также сетевого взаимодействия образовательных организаций».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8147" b="18297"/>
          <a:stretch>
            <a:fillRect/>
          </a:stretch>
        </p:blipFill>
        <p:spPr bwMode="auto">
          <a:xfrm>
            <a:off x="3556000" y="35145"/>
            <a:ext cx="3225800" cy="14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650"/>
            <a:ext cx="1412874" cy="14601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9600" y="431800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2023-2026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79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0" y="1563738"/>
            <a:ext cx="366447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59" y="1195092"/>
            <a:ext cx="4806635" cy="260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39" y="4179591"/>
            <a:ext cx="2157479" cy="237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05" y="862808"/>
            <a:ext cx="2851151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515" y="3801271"/>
            <a:ext cx="4858485" cy="278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92" y="3825805"/>
            <a:ext cx="4236367" cy="276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3"/>
            <a:ext cx="1331897" cy="13765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13468" y="390708"/>
            <a:ext cx="6776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проектов учащихся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29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4">
            <a:extLst>
              <a:ext uri="{FF2B5EF4-FFF2-40B4-BE49-F238E27FC236}">
                <a16:creationId xmlns="" xmlns:a16="http://schemas.microsoft.com/office/drawing/2014/main" id="{38EE4E44-1403-472B-8C01-D354CB8F5A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="" xmlns:a16="http://schemas.microsoft.com/office/drawing/2014/main" id="{583CCE40-4C5F-42D3-86D9-7892AD1E98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проектов учащихся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5C2B94A-8C12-848D-7DA3-380321A8D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46"/>
          <a:stretch/>
        </p:blipFill>
        <p:spPr>
          <a:xfrm>
            <a:off x="723900" y="1701800"/>
            <a:ext cx="5372100" cy="482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6E7E370-9FCC-AD40-34F4-D6195DA255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08" b="3030"/>
          <a:stretch/>
        </p:blipFill>
        <p:spPr>
          <a:xfrm>
            <a:off x="6361341" y="1551940"/>
            <a:ext cx="5353647" cy="482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3"/>
            <a:ext cx="1331897" cy="13765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6700" y="279400"/>
            <a:ext cx="920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20900" y="279400"/>
            <a:ext cx="661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проектов учащихся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0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8147" b="18297"/>
          <a:stretch>
            <a:fillRect/>
          </a:stretch>
        </p:blipFill>
        <p:spPr bwMode="auto">
          <a:xfrm>
            <a:off x="2491674" y="684706"/>
            <a:ext cx="4145148" cy="183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60" y="419079"/>
            <a:ext cx="2289175" cy="23658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68675" y="3208635"/>
            <a:ext cx="76546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60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194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06400" y="2578101"/>
            <a:ext cx="1121410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апробировать механизм работы и взаимодействия пар «научно-педагогический работник-учитель», «научно-педагогический работник-студент» «учитель-студент» и «студент-ученик»  по организации проектно-исследовательской деятельности   в рамках сетевого взаимодействия «Школа-ВУЗ» по дисциплинам естественно-научного цикла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8147" b="18297"/>
          <a:stretch>
            <a:fillRect/>
          </a:stretch>
        </p:blipFill>
        <p:spPr bwMode="auto">
          <a:xfrm>
            <a:off x="2326574" y="519606"/>
            <a:ext cx="4145148" cy="183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21" y="342879"/>
            <a:ext cx="2289175" cy="23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28700"/>
            <a:ext cx="12017672" cy="60071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нормативно-правовые документы, необходимые для реализации проекта;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апробировать программу совместных мероприятий по совершенствованию профессиональных компетенций педагогических работников (семинары, круглые столы, дискуссионные площадки)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методическое сопровождение взаимодействия наставнических пар «научно-педагогический работник-учитель», «научно-педагогический работник-студент» «учитель-студент» и «студент-ученик» в рамках проектно-исследовательской деятельности учащихся;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программы по технологии и дисциплинам естественно-научного цикла в 7,8 классах, программу проектной деятельности в 7,8 классах (внеурочная деятельность) и программу дисциплины базовой части учебных планов студентов СГСПУ направления подготовки 44.03.05 Педагогическое образование  «Методы исследовательской и проектной деятельности»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организационно-методическое сопровождение деятельности по внедрению готовых проектов  в образовательный процесс школы и ВУЗа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полученные результаты мониторинговых исследований и скорректировать проблемные аспекты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8147" b="18297"/>
          <a:stretch>
            <a:fillRect/>
          </a:stretch>
        </p:blipFill>
        <p:spPr bwMode="auto">
          <a:xfrm>
            <a:off x="3949700" y="98732"/>
            <a:ext cx="2743200" cy="121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7" y="-1"/>
            <a:ext cx="1270294" cy="13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88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971" y="920477"/>
            <a:ext cx="11151029" cy="59375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проекта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диссеминация опыта разработки и апробации механизма наставничества «научно-педагогический работник-учитель-студент-ученик» в рамках сетевого взаимодействия «Школа-ВУЗ» на примере организации проектно-исследовательской деятельности  по предметам естественно-научного цикла,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опыта формирования у студентов СГСПУ готовности  к организации проектной деятельности школьников в рамках внеурочной работы и руководству проектной деятельностью учащихся 7-8 классов по предметам естественно-научного цикла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механизма организации проектно-исследовательской деятельности школьников посредством реализации сквозной программы пересечения тем по нескольким школьным предметам под руководством студентов-наставников</a:t>
            </a:r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8147" b="18297"/>
          <a:stretch>
            <a:fillRect/>
          </a:stretch>
        </p:blipFill>
        <p:spPr bwMode="auto">
          <a:xfrm>
            <a:off x="4406900" y="156817"/>
            <a:ext cx="2743200" cy="121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64" y="69787"/>
            <a:ext cx="1270294" cy="13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92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8147" b="18297"/>
          <a:stretch>
            <a:fillRect/>
          </a:stretch>
        </p:blipFill>
        <p:spPr bwMode="auto">
          <a:xfrm>
            <a:off x="0" y="241220"/>
            <a:ext cx="2944812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3014" y="324087"/>
            <a:ext cx="8662165" cy="1692771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«Ядро высшего педагогического образования» -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унифицированной программы подготовки будущих учителей.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2022 г. реализуется всеми педагогическими вузами России.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повышение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педагогического образования, в том числе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непрерывной практики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во время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5636" y="2575440"/>
            <a:ext cx="11313922" cy="1563423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овая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дисциплина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«Методы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 и проектной деятельности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студентов готовности к исследовательской и проектной деятельности, а также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организации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 и проектной деятельности в образовательных учреждениях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5808443" y="2019728"/>
            <a:ext cx="444138" cy="540000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792401" y="4154699"/>
            <a:ext cx="444138" cy="540000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1678" y="4710535"/>
            <a:ext cx="11313921" cy="2027149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вид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самостоятельной работы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– подготовка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проекта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исследовательской, общекультурной или социальной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направленности, а также  работа 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наставников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парах «студент – ученик» для подготовки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по естественнонаучным дисциплинам. Результаты проектной деятельности со школьниками будут представлены на областном конкурсе по естествознанию «Мир твоих открытий»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636" y="1790700"/>
            <a:ext cx="188036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29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6021" y="365125"/>
            <a:ext cx="8297779" cy="162008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учебно-исследовательский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естествознанию для учащихся общеобразовательных учреждений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твоих открытий»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053" y="2066263"/>
            <a:ext cx="11149263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Конкурса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естественнонаучное и творческое развитие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ежегодно, начиная с 2013 года.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8147" b="18297"/>
          <a:stretch>
            <a:fillRect/>
          </a:stretch>
        </p:blipFill>
        <p:spPr bwMode="auto">
          <a:xfrm>
            <a:off x="24064" y="0"/>
            <a:ext cx="2944812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1893" y="3406253"/>
            <a:ext cx="107482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конкурса подразделяются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возрастные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«Дебютант» – учащиеся 1-4 классов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«Юниор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учащиеся 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−6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Юный исследователь»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7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−9 классов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МБОУ «Школа №35» г. о. Самара традиционно принимают участие в Конкурсе с проектами, подготовленными под руководством учителей физики и начальных классов.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7836" y="1329035"/>
            <a:ext cx="188036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8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9894" y="341173"/>
            <a:ext cx="7491663" cy="8889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конкурса – </a:t>
            </a:r>
            <a: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</a:t>
            </a:r>
            <a:r>
              <a:rPr lang="ru-RU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«Школа №35» </a:t>
            </a:r>
            <a:r>
              <a:rPr lang="ru-RU" sz="31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Самара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947" y="1800298"/>
            <a:ext cx="3550653" cy="4945567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г.: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Коломин Никита (7 класс) –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г.: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Бугаева Ирина (2 класс) –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Елистратов Максим (7 класс) – 1 место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Аниськин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 (3 класс) –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г.: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Игнатьева Варвара (5 класс) –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Бординов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Степан (5 класс) –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30102" y="1633032"/>
            <a:ext cx="3681664" cy="5110667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92075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г.: 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Аниськин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 (5 класс) 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место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Ласточкин Роман (6 класс) 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 место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г.: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Бординов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Степан (7 класс) 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3 место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г.: 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Курилкина Дарья (7 класс)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 место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Зацепин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(7 класс)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- 2 место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Жаворонкова Полина (7 класс) – 3 место</a:t>
            </a:r>
          </a:p>
          <a:p>
            <a:pPr algn="ctr"/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99257" y="1604372"/>
            <a:ext cx="3681664" cy="5110667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г.: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Махалов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 (7 класс)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место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Бардин Егор (8 класс) –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Белокуров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Тимофей (8 класс) –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Бишаев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Никита (7 класс) –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</a:t>
            </a:r>
          </a:p>
          <a:p>
            <a:pPr marL="9207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г.: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Майоров Станислав (3 класс) –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Лукьянов Егор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класс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Майоров Владислав и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Миндолеев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Таймас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(7 класс) – </a:t>
            </a:r>
          </a:p>
          <a:p>
            <a:pPr marL="92075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</a:t>
            </a:r>
          </a:p>
          <a:p>
            <a:pPr algn="ctr"/>
            <a:endParaRPr lang="ru-RU" sz="19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8147" b="18297"/>
          <a:stretch>
            <a:fillRect/>
          </a:stretch>
        </p:blipFill>
        <p:spPr bwMode="auto">
          <a:xfrm>
            <a:off x="0" y="0"/>
            <a:ext cx="2779294" cy="123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0947" y="1230082"/>
            <a:ext cx="188036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80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79"/>
          <a:stretch/>
        </p:blipFill>
        <p:spPr>
          <a:xfrm>
            <a:off x="1405517" y="1690688"/>
            <a:ext cx="4231529" cy="36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2524" y="5386136"/>
            <a:ext cx="5161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Майоров Станислав (3 класс)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победитель конкурса 2023 года в номинации «Физика», возрастная категория «Дебютант»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8147" b="18297"/>
          <a:stretch>
            <a:fillRect/>
          </a:stretch>
        </p:blipFill>
        <p:spPr bwMode="auto">
          <a:xfrm>
            <a:off x="96254" y="72777"/>
            <a:ext cx="2944812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791327" y="366886"/>
            <a:ext cx="7491663" cy="8889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конкурса – </a:t>
            </a:r>
            <a: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</a:t>
            </a:r>
            <a:r>
              <a:rPr lang="ru-RU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«Школа №35» </a:t>
            </a:r>
            <a:r>
              <a:rPr lang="ru-RU" sz="31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Самара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074" y="1690688"/>
            <a:ext cx="4471613" cy="36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7768" y="5396714"/>
            <a:ext cx="5161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Белокуров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Тимофей (8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призер конкурса 2022 года в номинации «Физика», возрастная категория «Юный исследователь»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181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1579</Words>
  <Application>Microsoft Office PowerPoint</Application>
  <PresentationFormat>Произвольный</PresentationFormat>
  <Paragraphs>228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Областной учебно-исследовательский конкурс  по естествознанию для учащихся общеобразовательных учреждений  «Мир твоих открытий»</vt:lpstr>
      <vt:lpstr>Победители и призеры конкурса –  ученики МБОУ «Школа №35» г.о. Самара</vt:lpstr>
      <vt:lpstr>Победители и призеры конкурса –  ученики МБОУ «Школа №35» г.о. Самара</vt:lpstr>
      <vt:lpstr>Дискуссионная площадка в рамках  IV Поволжского педагогического форума</vt:lpstr>
      <vt:lpstr>Презентация PowerPoint</vt:lpstr>
      <vt:lpstr>Презентация PowerPoint</vt:lpstr>
      <vt:lpstr>Разработка механизма организации проектно-исследовательской деятельности школьников посредством реализации сквозной программы пересечения тем технологии и предметов естественно-научного цикла в рамках реализации целей и задач региональной инновационной площадки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Макеева Е.Д.</dc:creator>
  <cp:lastModifiedBy>сергей</cp:lastModifiedBy>
  <cp:revision>35</cp:revision>
  <dcterms:created xsi:type="dcterms:W3CDTF">2023-11-23T08:05:27Z</dcterms:created>
  <dcterms:modified xsi:type="dcterms:W3CDTF">2023-11-28T18:31:56Z</dcterms:modified>
</cp:coreProperties>
</file>